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25"/>
  </p:notesMasterIdLst>
  <p:sldIdLst>
    <p:sldId id="256" r:id="rId2"/>
    <p:sldId id="257" r:id="rId3"/>
    <p:sldId id="258" r:id="rId4"/>
    <p:sldId id="281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9BDC8-E893-4B74-9788-CBBA74B59AE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9183F0-CC76-4640-B921-E406D38C00D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Introduction </a:t>
          </a:r>
        </a:p>
        <a:p>
          <a:pPr>
            <a:lnSpc>
              <a:spcPct val="100000"/>
            </a:lnSpc>
            <a:defRPr b="1"/>
          </a:pPr>
          <a:r>
            <a:rPr lang="en-GB" sz="1200" dirty="0"/>
            <a:t>(3:00 PM - 3:15 PM):</a:t>
          </a:r>
          <a:endParaRPr lang="en-US" sz="1200" dirty="0"/>
        </a:p>
      </dgm:t>
    </dgm:pt>
    <dgm:pt modelId="{1F1CB956-95DF-4790-AC25-DDA9380FD6AB}" type="parTrans" cxnId="{FC157C53-DC9D-4B34-A74B-60872B7F5824}">
      <dgm:prSet/>
      <dgm:spPr/>
      <dgm:t>
        <a:bodyPr/>
        <a:lstStyle/>
        <a:p>
          <a:endParaRPr lang="en-US"/>
        </a:p>
      </dgm:t>
    </dgm:pt>
    <dgm:pt modelId="{CDA07319-F92A-4DDB-967E-AAD7BBFE224E}" type="sibTrans" cxnId="{FC157C53-DC9D-4B34-A74B-60872B7F5824}">
      <dgm:prSet/>
      <dgm:spPr/>
      <dgm:t>
        <a:bodyPr/>
        <a:lstStyle/>
        <a:p>
          <a:endParaRPr lang="en-US"/>
        </a:p>
      </dgm:t>
    </dgm:pt>
    <dgm:pt modelId="{A85CD833-7E93-4C57-A401-B915FED69A0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Welcome and introduction to the hackathon’s objectives.</a:t>
          </a:r>
          <a:endParaRPr lang="en-US"/>
        </a:p>
      </dgm:t>
    </dgm:pt>
    <dgm:pt modelId="{CB0736A3-76D8-4175-9424-3C65755AEE21}" type="parTrans" cxnId="{8EB884CE-4CBF-4FD9-AB22-BC0C070496BF}">
      <dgm:prSet/>
      <dgm:spPr/>
      <dgm:t>
        <a:bodyPr/>
        <a:lstStyle/>
        <a:p>
          <a:endParaRPr lang="en-US"/>
        </a:p>
      </dgm:t>
    </dgm:pt>
    <dgm:pt modelId="{6A514D24-A9B0-41A3-A98D-B5F1A1EAA478}" type="sibTrans" cxnId="{8EB884CE-4CBF-4FD9-AB22-BC0C070496BF}">
      <dgm:prSet/>
      <dgm:spPr/>
      <dgm:t>
        <a:bodyPr/>
        <a:lstStyle/>
        <a:p>
          <a:endParaRPr lang="en-US"/>
        </a:p>
      </dgm:t>
    </dgm:pt>
    <dgm:pt modelId="{5A122D0E-C993-460B-A40A-A746C454CD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Brief overview of Generative AI and its applications.</a:t>
          </a:r>
          <a:endParaRPr lang="en-US"/>
        </a:p>
      </dgm:t>
    </dgm:pt>
    <dgm:pt modelId="{328F577F-EEFB-45B4-9E29-3CB3DD8AA424}" type="parTrans" cxnId="{C3338E29-BBF6-48F1-96F7-781247F89CEF}">
      <dgm:prSet/>
      <dgm:spPr/>
      <dgm:t>
        <a:bodyPr/>
        <a:lstStyle/>
        <a:p>
          <a:endParaRPr lang="en-US"/>
        </a:p>
      </dgm:t>
    </dgm:pt>
    <dgm:pt modelId="{505A9CC6-B582-4F41-AD06-0F5D3D7023BE}" type="sibTrans" cxnId="{C3338E29-BBF6-48F1-96F7-781247F89CEF}">
      <dgm:prSet/>
      <dgm:spPr/>
      <dgm:t>
        <a:bodyPr/>
        <a:lstStyle/>
        <a:p>
          <a:endParaRPr lang="en-US"/>
        </a:p>
      </dgm:t>
    </dgm:pt>
    <dgm:pt modelId="{6C51308B-0255-449F-BA26-53A5F42A2E7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kern="1200" dirty="0"/>
            <a:t>Challenge Definition and Team Formation </a:t>
          </a:r>
          <a:r>
            <a:rPr lang="en-GB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Neue Haas Grotesk Text Pro"/>
              <a:ea typeface="+mn-ea"/>
              <a:cs typeface="+mn-cs"/>
            </a:rPr>
            <a:t>(3:15 PM - 3:30 PM):</a:t>
          </a:r>
          <a:endParaRPr 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eue Haas Grotesk Text Pro"/>
            <a:ea typeface="+mn-ea"/>
            <a:cs typeface="+mn-cs"/>
          </a:endParaRPr>
        </a:p>
      </dgm:t>
    </dgm:pt>
    <dgm:pt modelId="{6C7837B0-F352-4B66-9A24-F54806969D90}" type="parTrans" cxnId="{9EBB7FCF-ED43-44FD-AFAD-0CDD56DFF7AB}">
      <dgm:prSet/>
      <dgm:spPr/>
      <dgm:t>
        <a:bodyPr/>
        <a:lstStyle/>
        <a:p>
          <a:endParaRPr lang="en-US"/>
        </a:p>
      </dgm:t>
    </dgm:pt>
    <dgm:pt modelId="{EC6C3C3F-E76F-4794-BC25-7FA9F853A152}" type="sibTrans" cxnId="{9EBB7FCF-ED43-44FD-AFAD-0CDD56DFF7AB}">
      <dgm:prSet/>
      <dgm:spPr/>
      <dgm:t>
        <a:bodyPr/>
        <a:lstStyle/>
        <a:p>
          <a:endParaRPr lang="en-US"/>
        </a:p>
      </dgm:t>
    </dgm:pt>
    <dgm:pt modelId="{B46227DF-4CB7-45D7-ACC9-2B2890D83F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Identification of common, time-consuming business processes.</a:t>
          </a:r>
        </a:p>
        <a:p>
          <a:pPr>
            <a:lnSpc>
              <a:spcPct val="100000"/>
            </a:lnSpc>
          </a:pPr>
          <a:r>
            <a:rPr lang="en-GB" dirty="0"/>
            <a:t>Formation of multidisciplinary teams to foster collaboration and diverse ideas.</a:t>
          </a:r>
          <a:endParaRPr lang="en-US" dirty="0"/>
        </a:p>
      </dgm:t>
    </dgm:pt>
    <dgm:pt modelId="{9C0B73F6-D2CF-4B88-97D5-DF89CEDCAF86}" type="parTrans" cxnId="{BA723B64-41C9-480A-B422-E44662C92123}">
      <dgm:prSet/>
      <dgm:spPr/>
      <dgm:t>
        <a:bodyPr/>
        <a:lstStyle/>
        <a:p>
          <a:endParaRPr lang="en-US"/>
        </a:p>
      </dgm:t>
    </dgm:pt>
    <dgm:pt modelId="{A14FE973-016C-452B-88A5-8F2847AD12E2}" type="sibTrans" cxnId="{BA723B64-41C9-480A-B422-E44662C92123}">
      <dgm:prSet/>
      <dgm:spPr/>
      <dgm:t>
        <a:bodyPr/>
        <a:lstStyle/>
        <a:p>
          <a:endParaRPr lang="en-US"/>
        </a:p>
      </dgm:t>
    </dgm:pt>
    <dgm:pt modelId="{B2705B54-25DE-49D6-A362-38C11FF8974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Technical Tools </a:t>
          </a:r>
          <a:r>
            <a:rPr lang="en-GB" sz="1200" dirty="0"/>
            <a:t>(3:30 PM - 4:00 PM):</a:t>
          </a:r>
          <a:endParaRPr lang="en-US" sz="1400" dirty="0"/>
        </a:p>
      </dgm:t>
    </dgm:pt>
    <dgm:pt modelId="{5FAE9626-5753-4AB2-8022-B151425F8CFD}" type="parTrans" cxnId="{64F19D5D-3841-47D7-8754-4FC10B92EF49}">
      <dgm:prSet/>
      <dgm:spPr/>
      <dgm:t>
        <a:bodyPr/>
        <a:lstStyle/>
        <a:p>
          <a:endParaRPr lang="en-US"/>
        </a:p>
      </dgm:t>
    </dgm:pt>
    <dgm:pt modelId="{DF4AEDF1-5CB9-4516-A375-3133ED303E8E}" type="sibTrans" cxnId="{64F19D5D-3841-47D7-8754-4FC10B92EF49}">
      <dgm:prSet/>
      <dgm:spPr/>
      <dgm:t>
        <a:bodyPr/>
        <a:lstStyle/>
        <a:p>
          <a:endParaRPr lang="en-US"/>
        </a:p>
      </dgm:t>
    </dgm:pt>
    <dgm:pt modelId="{22954EC6-397C-436E-ADBC-E298C157589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0EDCBE4-A87F-465F-AF9B-267297276B65}" type="parTrans" cxnId="{E2125EA1-CD5E-4279-9C2F-2C1D03784A76}">
      <dgm:prSet/>
      <dgm:spPr/>
      <dgm:t>
        <a:bodyPr/>
        <a:lstStyle/>
        <a:p>
          <a:endParaRPr lang="en-US"/>
        </a:p>
      </dgm:t>
    </dgm:pt>
    <dgm:pt modelId="{9DFD4C1F-242F-40BD-AE35-09BAA960AF64}" type="sibTrans" cxnId="{E2125EA1-CD5E-4279-9C2F-2C1D03784A76}">
      <dgm:prSet/>
      <dgm:spPr/>
      <dgm:t>
        <a:bodyPr/>
        <a:lstStyle/>
        <a:p>
          <a:endParaRPr lang="en-US"/>
        </a:p>
      </dgm:t>
    </dgm:pt>
    <dgm:pt modelId="{08D303AE-7717-4BB8-AD39-AA5AEC3346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Tools Primer: introducing participants to OpenAI's advanced AI tools, Make.com's and other low-code / no-code tools.</a:t>
          </a:r>
          <a:endParaRPr lang="en-US"/>
        </a:p>
      </dgm:t>
    </dgm:pt>
    <dgm:pt modelId="{EDAB8459-E287-44F7-A126-636DA5FBAE06}" type="parTrans" cxnId="{1D631D9E-04F5-40C0-B1E2-281D821ADC1B}">
      <dgm:prSet/>
      <dgm:spPr/>
      <dgm:t>
        <a:bodyPr/>
        <a:lstStyle/>
        <a:p>
          <a:endParaRPr lang="en-US"/>
        </a:p>
      </dgm:t>
    </dgm:pt>
    <dgm:pt modelId="{7B9BA329-E31B-4E5C-AB7A-0A25B705A790}" type="sibTrans" cxnId="{1D631D9E-04F5-40C0-B1E2-281D821ADC1B}">
      <dgm:prSet/>
      <dgm:spPr/>
      <dgm:t>
        <a:bodyPr/>
        <a:lstStyle/>
        <a:p>
          <a:endParaRPr lang="en-US"/>
        </a:p>
      </dgm:t>
    </dgm:pt>
    <dgm:pt modelId="{7E4ED37C-240A-4816-BCEC-6D2720310E6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Solution Development </a:t>
          </a:r>
        </a:p>
        <a:p>
          <a:pPr>
            <a:lnSpc>
              <a:spcPct val="100000"/>
            </a:lnSpc>
            <a:defRPr b="1"/>
          </a:pPr>
          <a:r>
            <a:rPr lang="en-GB" sz="1200" dirty="0"/>
            <a:t>(4:00 PM - 5:15 PM):</a:t>
          </a:r>
          <a:endParaRPr lang="en-US" sz="1400" dirty="0"/>
        </a:p>
      </dgm:t>
    </dgm:pt>
    <dgm:pt modelId="{D20E00FC-5A40-4469-A77F-B5C45D14AA42}" type="parTrans" cxnId="{67796BE4-085C-47C4-BEE1-ABAACC428812}">
      <dgm:prSet/>
      <dgm:spPr/>
      <dgm:t>
        <a:bodyPr/>
        <a:lstStyle/>
        <a:p>
          <a:endParaRPr lang="en-US"/>
        </a:p>
      </dgm:t>
    </dgm:pt>
    <dgm:pt modelId="{AA2CA1B0-7DFC-4D7B-A544-CF98CFAF47D1}" type="sibTrans" cxnId="{67796BE4-085C-47C4-BEE1-ABAACC428812}">
      <dgm:prSet/>
      <dgm:spPr/>
      <dgm:t>
        <a:bodyPr/>
        <a:lstStyle/>
        <a:p>
          <a:endParaRPr lang="en-US"/>
        </a:p>
      </dgm:t>
    </dgm:pt>
    <dgm:pt modelId="{D3A05E60-4731-46E1-9681-4341C9088D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Teams work on ideating and developing their solutions.</a:t>
          </a:r>
          <a:endParaRPr lang="en-US"/>
        </a:p>
      </dgm:t>
    </dgm:pt>
    <dgm:pt modelId="{279F07E4-EC14-4C7D-987F-30BC070835F5}" type="parTrans" cxnId="{621952B7-12D2-4316-8CF8-B3069EB8F785}">
      <dgm:prSet/>
      <dgm:spPr/>
      <dgm:t>
        <a:bodyPr/>
        <a:lstStyle/>
        <a:p>
          <a:endParaRPr lang="en-US"/>
        </a:p>
      </dgm:t>
    </dgm:pt>
    <dgm:pt modelId="{75173BD6-5347-4379-B534-77F35AE9C749}" type="sibTrans" cxnId="{621952B7-12D2-4316-8CF8-B3069EB8F785}">
      <dgm:prSet/>
      <dgm:spPr/>
      <dgm:t>
        <a:bodyPr/>
        <a:lstStyle/>
        <a:p>
          <a:endParaRPr lang="en-US"/>
        </a:p>
      </dgm:t>
    </dgm:pt>
    <dgm:pt modelId="{76A27214-1B48-4783-89B3-EA4BFB798D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Continuous support and guidance provided throughout the process.</a:t>
          </a:r>
          <a:endParaRPr lang="en-US"/>
        </a:p>
      </dgm:t>
    </dgm:pt>
    <dgm:pt modelId="{74CB4CDC-5155-49D5-994F-AD3AAD963587}" type="parTrans" cxnId="{9A58EF7F-B33B-45D9-8237-0D1A576206D9}">
      <dgm:prSet/>
      <dgm:spPr/>
      <dgm:t>
        <a:bodyPr/>
        <a:lstStyle/>
        <a:p>
          <a:endParaRPr lang="en-US"/>
        </a:p>
      </dgm:t>
    </dgm:pt>
    <dgm:pt modelId="{88035E63-C054-4CE5-9130-03E9B2F3DD8E}" type="sibTrans" cxnId="{9A58EF7F-B33B-45D9-8237-0D1A576206D9}">
      <dgm:prSet/>
      <dgm:spPr/>
      <dgm:t>
        <a:bodyPr/>
        <a:lstStyle/>
        <a:p>
          <a:endParaRPr lang="en-US"/>
        </a:p>
      </dgm:t>
    </dgm:pt>
    <dgm:pt modelId="{EFFF3C30-2B1A-43F5-9BA1-397F2BC2281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Project Presentations </a:t>
          </a:r>
          <a:br>
            <a:rPr lang="en-GB" sz="1400" dirty="0"/>
          </a:br>
          <a:r>
            <a:rPr lang="en-GB" sz="1200" dirty="0"/>
            <a:t>(5:15 PM - 5:45 PM):</a:t>
          </a:r>
          <a:endParaRPr lang="en-US" sz="1400" dirty="0"/>
        </a:p>
      </dgm:t>
    </dgm:pt>
    <dgm:pt modelId="{368662E2-236B-4EA4-8F98-1463E56719B7}" type="parTrans" cxnId="{6492A4D1-1573-4A5D-BA36-CBBED55AE262}">
      <dgm:prSet/>
      <dgm:spPr/>
      <dgm:t>
        <a:bodyPr/>
        <a:lstStyle/>
        <a:p>
          <a:endParaRPr lang="en-US"/>
        </a:p>
      </dgm:t>
    </dgm:pt>
    <dgm:pt modelId="{65A14268-DA4E-440B-BBBB-BD72EA33009E}" type="sibTrans" cxnId="{6492A4D1-1573-4A5D-BA36-CBBED55AE262}">
      <dgm:prSet/>
      <dgm:spPr/>
      <dgm:t>
        <a:bodyPr/>
        <a:lstStyle/>
        <a:p>
          <a:endParaRPr lang="en-US"/>
        </a:p>
      </dgm:t>
    </dgm:pt>
    <dgm:pt modelId="{E5A9DA83-5F8F-4D23-8AD6-8E2E5A001B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Each team presents their solution.</a:t>
          </a:r>
          <a:endParaRPr lang="en-US"/>
        </a:p>
      </dgm:t>
    </dgm:pt>
    <dgm:pt modelId="{8F5C0962-4B3D-457A-B809-9D2E316E0146}" type="parTrans" cxnId="{39CAD741-CC2F-44C4-AC23-B2A7885E07C6}">
      <dgm:prSet/>
      <dgm:spPr/>
      <dgm:t>
        <a:bodyPr/>
        <a:lstStyle/>
        <a:p>
          <a:endParaRPr lang="en-US"/>
        </a:p>
      </dgm:t>
    </dgm:pt>
    <dgm:pt modelId="{2E87C47F-CCCA-4A56-954E-8C7878AA0FAF}" type="sibTrans" cxnId="{39CAD741-CC2F-44C4-AC23-B2A7885E07C6}">
      <dgm:prSet/>
      <dgm:spPr/>
      <dgm:t>
        <a:bodyPr/>
        <a:lstStyle/>
        <a:p>
          <a:endParaRPr lang="en-US"/>
        </a:p>
      </dgm:t>
    </dgm:pt>
    <dgm:pt modelId="{11E2C3D3-80B3-4DD6-AD98-47FB2466C8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Evaluation of solutions by a panel of judges.</a:t>
          </a:r>
          <a:endParaRPr lang="en-US"/>
        </a:p>
      </dgm:t>
    </dgm:pt>
    <dgm:pt modelId="{4D3EA38E-A212-4DCE-9EA3-5E5505EC4E65}" type="parTrans" cxnId="{804CBF93-29F8-406B-8C3C-EC40A84C398C}">
      <dgm:prSet/>
      <dgm:spPr/>
      <dgm:t>
        <a:bodyPr/>
        <a:lstStyle/>
        <a:p>
          <a:endParaRPr lang="en-US"/>
        </a:p>
      </dgm:t>
    </dgm:pt>
    <dgm:pt modelId="{666BF881-E93D-47DC-B9E8-C7F5534053A6}" type="sibTrans" cxnId="{804CBF93-29F8-406B-8C3C-EC40A84C398C}">
      <dgm:prSet/>
      <dgm:spPr/>
      <dgm:t>
        <a:bodyPr/>
        <a:lstStyle/>
        <a:p>
          <a:endParaRPr lang="en-US"/>
        </a:p>
      </dgm:t>
    </dgm:pt>
    <dgm:pt modelId="{DBD9839E-8C95-4150-806E-700E330B264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Closing and Recognition </a:t>
          </a:r>
          <a:br>
            <a:rPr lang="en-GB" sz="1400" dirty="0"/>
          </a:br>
          <a:r>
            <a:rPr lang="en-GB" sz="1200" dirty="0"/>
            <a:t>(6:00 PM - 6:15 PM):</a:t>
          </a:r>
          <a:endParaRPr lang="en-US" sz="1200" dirty="0"/>
        </a:p>
      </dgm:t>
    </dgm:pt>
    <dgm:pt modelId="{985BC47A-D0E5-4F5C-BE1C-42F796A7B988}" type="parTrans" cxnId="{0916ACA7-B952-45EA-AB7A-08E2657D2A52}">
      <dgm:prSet/>
      <dgm:spPr/>
      <dgm:t>
        <a:bodyPr/>
        <a:lstStyle/>
        <a:p>
          <a:endParaRPr lang="en-US"/>
        </a:p>
      </dgm:t>
    </dgm:pt>
    <dgm:pt modelId="{BDF7916E-9679-46BF-91C7-38AE080243B8}" type="sibTrans" cxnId="{0916ACA7-B952-45EA-AB7A-08E2657D2A52}">
      <dgm:prSet/>
      <dgm:spPr/>
      <dgm:t>
        <a:bodyPr/>
        <a:lstStyle/>
        <a:p>
          <a:endParaRPr lang="en-US"/>
        </a:p>
      </dgm:t>
    </dgm:pt>
    <dgm:pt modelId="{221270FC-A478-46BA-A50C-86A0FF0B64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Summary of the ideas presented and selection of outstanding projects.</a:t>
          </a:r>
          <a:endParaRPr lang="en-US" dirty="0"/>
        </a:p>
      </dgm:t>
    </dgm:pt>
    <dgm:pt modelId="{FD20E522-4A16-45CD-9A28-D74982660987}" type="parTrans" cxnId="{B065D90A-9AE8-4A40-A105-83A12F5FA084}">
      <dgm:prSet/>
      <dgm:spPr/>
      <dgm:t>
        <a:bodyPr/>
        <a:lstStyle/>
        <a:p>
          <a:endParaRPr lang="en-US"/>
        </a:p>
      </dgm:t>
    </dgm:pt>
    <dgm:pt modelId="{D84E36B4-AAAA-4D21-A000-38CC120DCDB0}" type="sibTrans" cxnId="{B065D90A-9AE8-4A40-A105-83A12F5FA084}">
      <dgm:prSet/>
      <dgm:spPr/>
      <dgm:t>
        <a:bodyPr/>
        <a:lstStyle/>
        <a:p>
          <a:endParaRPr lang="en-US"/>
        </a:p>
      </dgm:t>
    </dgm:pt>
    <dgm:pt modelId="{AF908452-B597-4535-ADB3-9640893FCC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Prize distribution and closing remarks.</a:t>
          </a:r>
          <a:endParaRPr lang="en-US"/>
        </a:p>
      </dgm:t>
    </dgm:pt>
    <dgm:pt modelId="{B9396104-6599-4514-BE89-2B883D0E221A}" type="parTrans" cxnId="{6B41BBC7-B41B-4E18-B0A1-C7E8944725E3}">
      <dgm:prSet/>
      <dgm:spPr/>
      <dgm:t>
        <a:bodyPr/>
        <a:lstStyle/>
        <a:p>
          <a:endParaRPr lang="en-US"/>
        </a:p>
      </dgm:t>
    </dgm:pt>
    <dgm:pt modelId="{8DE0E1A3-4E09-498F-A65F-9812D9E8D157}" type="sibTrans" cxnId="{6B41BBC7-B41B-4E18-B0A1-C7E8944725E3}">
      <dgm:prSet/>
      <dgm:spPr/>
      <dgm:t>
        <a:bodyPr/>
        <a:lstStyle/>
        <a:p>
          <a:endParaRPr lang="en-US"/>
        </a:p>
      </dgm:t>
    </dgm:pt>
    <dgm:pt modelId="{8C96735D-09E5-4BE9-B498-23D181031F42}" type="pres">
      <dgm:prSet presAssocID="{17A9BDC8-E893-4B74-9788-CBBA74B59AEA}" presName="root" presStyleCnt="0">
        <dgm:presLayoutVars>
          <dgm:dir/>
          <dgm:resizeHandles val="exact"/>
        </dgm:presLayoutVars>
      </dgm:prSet>
      <dgm:spPr/>
    </dgm:pt>
    <dgm:pt modelId="{C2574751-8CFB-4EED-8740-2EEE9ACA5314}" type="pres">
      <dgm:prSet presAssocID="{EB9183F0-CC76-4640-B921-E406D38C00DE}" presName="compNode" presStyleCnt="0"/>
      <dgm:spPr/>
    </dgm:pt>
    <dgm:pt modelId="{014DEC27-D564-467E-887B-574CC5FFEA9D}" type="pres">
      <dgm:prSet presAssocID="{EB9183F0-CC76-4640-B921-E406D38C00D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F5BD163-F4E5-4782-85B6-2931C1D25AFC}" type="pres">
      <dgm:prSet presAssocID="{EB9183F0-CC76-4640-B921-E406D38C00DE}" presName="iconSpace" presStyleCnt="0"/>
      <dgm:spPr/>
    </dgm:pt>
    <dgm:pt modelId="{0DFB9FE4-E151-4B63-80DC-027A6432BE91}" type="pres">
      <dgm:prSet presAssocID="{EB9183F0-CC76-4640-B921-E406D38C00DE}" presName="parTx" presStyleLbl="revTx" presStyleIdx="0" presStyleCnt="12">
        <dgm:presLayoutVars>
          <dgm:chMax val="0"/>
          <dgm:chPref val="0"/>
        </dgm:presLayoutVars>
      </dgm:prSet>
      <dgm:spPr/>
    </dgm:pt>
    <dgm:pt modelId="{A9915663-2B7F-4165-8F99-7E3AF9D27CA3}" type="pres">
      <dgm:prSet presAssocID="{EB9183F0-CC76-4640-B921-E406D38C00DE}" presName="txSpace" presStyleCnt="0"/>
      <dgm:spPr/>
    </dgm:pt>
    <dgm:pt modelId="{67937974-D9FA-453C-8EE5-DCF1F1F6042F}" type="pres">
      <dgm:prSet presAssocID="{EB9183F0-CC76-4640-B921-E406D38C00DE}" presName="desTx" presStyleLbl="revTx" presStyleIdx="1" presStyleCnt="12">
        <dgm:presLayoutVars/>
      </dgm:prSet>
      <dgm:spPr/>
    </dgm:pt>
    <dgm:pt modelId="{C692C4AB-B172-4F89-95D5-32B60BB19676}" type="pres">
      <dgm:prSet presAssocID="{CDA07319-F92A-4DDB-967E-AAD7BBFE224E}" presName="sibTrans" presStyleCnt="0"/>
      <dgm:spPr/>
    </dgm:pt>
    <dgm:pt modelId="{7C2D7E40-BB12-4A09-879D-E466B84017B8}" type="pres">
      <dgm:prSet presAssocID="{6C51308B-0255-449F-BA26-53A5F42A2E72}" presName="compNode" presStyleCnt="0"/>
      <dgm:spPr/>
    </dgm:pt>
    <dgm:pt modelId="{B9C7EAF0-A356-458D-81B6-D4AF2BB50B6C}" type="pres">
      <dgm:prSet presAssocID="{6C51308B-0255-449F-BA26-53A5F42A2E7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E697E7E-AD66-409D-88E8-CF0922D7BA3C}" type="pres">
      <dgm:prSet presAssocID="{6C51308B-0255-449F-BA26-53A5F42A2E72}" presName="iconSpace" presStyleCnt="0"/>
      <dgm:spPr/>
    </dgm:pt>
    <dgm:pt modelId="{3C58D887-840A-4173-9505-86B200DF734D}" type="pres">
      <dgm:prSet presAssocID="{6C51308B-0255-449F-BA26-53A5F42A2E72}" presName="parTx" presStyleLbl="revTx" presStyleIdx="2" presStyleCnt="12">
        <dgm:presLayoutVars>
          <dgm:chMax val="0"/>
          <dgm:chPref val="0"/>
        </dgm:presLayoutVars>
      </dgm:prSet>
      <dgm:spPr/>
    </dgm:pt>
    <dgm:pt modelId="{DBE0E081-73DB-4AC2-923B-66854E1D14C1}" type="pres">
      <dgm:prSet presAssocID="{6C51308B-0255-449F-BA26-53A5F42A2E72}" presName="txSpace" presStyleCnt="0"/>
      <dgm:spPr/>
    </dgm:pt>
    <dgm:pt modelId="{C8C81BF5-C96A-418F-8D41-353C2C0E0474}" type="pres">
      <dgm:prSet presAssocID="{6C51308B-0255-449F-BA26-53A5F42A2E72}" presName="desTx" presStyleLbl="revTx" presStyleIdx="3" presStyleCnt="12">
        <dgm:presLayoutVars/>
      </dgm:prSet>
      <dgm:spPr/>
    </dgm:pt>
    <dgm:pt modelId="{0E6D2DFC-D666-4786-82C0-1EB43BDF2909}" type="pres">
      <dgm:prSet presAssocID="{EC6C3C3F-E76F-4794-BC25-7FA9F853A152}" presName="sibTrans" presStyleCnt="0"/>
      <dgm:spPr/>
    </dgm:pt>
    <dgm:pt modelId="{4171AC99-684B-4B16-ABF4-EFB66EBA57D0}" type="pres">
      <dgm:prSet presAssocID="{B2705B54-25DE-49D6-A362-38C11FF89744}" presName="compNode" presStyleCnt="0"/>
      <dgm:spPr/>
    </dgm:pt>
    <dgm:pt modelId="{9FA02A76-73C4-4E22-AC46-4E246EA93F1A}" type="pres">
      <dgm:prSet presAssocID="{B2705B54-25DE-49D6-A362-38C11FF8974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835D115-25B6-4BFB-902E-7EF3B62A1EF1}" type="pres">
      <dgm:prSet presAssocID="{B2705B54-25DE-49D6-A362-38C11FF89744}" presName="iconSpace" presStyleCnt="0"/>
      <dgm:spPr/>
    </dgm:pt>
    <dgm:pt modelId="{3D20F1E1-DB98-48FB-BBCB-BE8054EF6E9C}" type="pres">
      <dgm:prSet presAssocID="{B2705B54-25DE-49D6-A362-38C11FF89744}" presName="parTx" presStyleLbl="revTx" presStyleIdx="4" presStyleCnt="12">
        <dgm:presLayoutVars>
          <dgm:chMax val="0"/>
          <dgm:chPref val="0"/>
        </dgm:presLayoutVars>
      </dgm:prSet>
      <dgm:spPr/>
    </dgm:pt>
    <dgm:pt modelId="{4999A6B0-F3D7-46C4-972B-1F33A6E04C3C}" type="pres">
      <dgm:prSet presAssocID="{B2705B54-25DE-49D6-A362-38C11FF89744}" presName="txSpace" presStyleCnt="0"/>
      <dgm:spPr/>
    </dgm:pt>
    <dgm:pt modelId="{DE1D2819-CC78-4980-B527-BB00026D3600}" type="pres">
      <dgm:prSet presAssocID="{B2705B54-25DE-49D6-A362-38C11FF89744}" presName="desTx" presStyleLbl="revTx" presStyleIdx="5" presStyleCnt="12" custLinFactNeighborX="1201" custLinFactNeighborY="-15689">
        <dgm:presLayoutVars/>
      </dgm:prSet>
      <dgm:spPr/>
    </dgm:pt>
    <dgm:pt modelId="{8A9C6CDF-0FB5-440D-A93F-16787C440849}" type="pres">
      <dgm:prSet presAssocID="{DF4AEDF1-5CB9-4516-A375-3133ED303E8E}" presName="sibTrans" presStyleCnt="0"/>
      <dgm:spPr/>
    </dgm:pt>
    <dgm:pt modelId="{8B1BCC2E-4DF9-4170-AC55-855A53D335D0}" type="pres">
      <dgm:prSet presAssocID="{7E4ED37C-240A-4816-BCEC-6D2720310E62}" presName="compNode" presStyleCnt="0"/>
      <dgm:spPr/>
    </dgm:pt>
    <dgm:pt modelId="{44AFCAA5-8CD7-4C8C-97B5-119E8FC1808E}" type="pres">
      <dgm:prSet presAssocID="{7E4ED37C-240A-4816-BCEC-6D2720310E6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8F8F0F8A-170B-4F5F-AC50-B39A493E2042}" type="pres">
      <dgm:prSet presAssocID="{7E4ED37C-240A-4816-BCEC-6D2720310E62}" presName="iconSpace" presStyleCnt="0"/>
      <dgm:spPr/>
    </dgm:pt>
    <dgm:pt modelId="{212F1DD1-70BA-45C3-8061-D99ACA042A8B}" type="pres">
      <dgm:prSet presAssocID="{7E4ED37C-240A-4816-BCEC-6D2720310E62}" presName="parTx" presStyleLbl="revTx" presStyleIdx="6" presStyleCnt="12">
        <dgm:presLayoutVars>
          <dgm:chMax val="0"/>
          <dgm:chPref val="0"/>
        </dgm:presLayoutVars>
      </dgm:prSet>
      <dgm:spPr/>
    </dgm:pt>
    <dgm:pt modelId="{185A5867-B17D-4039-B2D3-BDB3085FF6D1}" type="pres">
      <dgm:prSet presAssocID="{7E4ED37C-240A-4816-BCEC-6D2720310E62}" presName="txSpace" presStyleCnt="0"/>
      <dgm:spPr/>
    </dgm:pt>
    <dgm:pt modelId="{00C567B2-D815-4C72-95C7-3484D9668020}" type="pres">
      <dgm:prSet presAssocID="{7E4ED37C-240A-4816-BCEC-6D2720310E62}" presName="desTx" presStyleLbl="revTx" presStyleIdx="7" presStyleCnt="12">
        <dgm:presLayoutVars/>
      </dgm:prSet>
      <dgm:spPr/>
    </dgm:pt>
    <dgm:pt modelId="{2414B466-9B18-42A5-B485-4EA3BF95391B}" type="pres">
      <dgm:prSet presAssocID="{AA2CA1B0-7DFC-4D7B-A544-CF98CFAF47D1}" presName="sibTrans" presStyleCnt="0"/>
      <dgm:spPr/>
    </dgm:pt>
    <dgm:pt modelId="{AC0EC4F4-D8AF-45A7-B6ED-3A35A8CA2101}" type="pres">
      <dgm:prSet presAssocID="{EFFF3C30-2B1A-43F5-9BA1-397F2BC22813}" presName="compNode" presStyleCnt="0"/>
      <dgm:spPr/>
    </dgm:pt>
    <dgm:pt modelId="{D3E4691F-1785-41F4-ACBD-831AFDE2E1A0}" type="pres">
      <dgm:prSet presAssocID="{EFFF3C30-2B1A-43F5-9BA1-397F2BC2281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1ED0C5E-6057-479D-A2AE-A158920C8D0A}" type="pres">
      <dgm:prSet presAssocID="{EFFF3C30-2B1A-43F5-9BA1-397F2BC22813}" presName="iconSpace" presStyleCnt="0"/>
      <dgm:spPr/>
    </dgm:pt>
    <dgm:pt modelId="{4FB768AA-9F8C-4DB9-ABA0-BE72009AE658}" type="pres">
      <dgm:prSet presAssocID="{EFFF3C30-2B1A-43F5-9BA1-397F2BC22813}" presName="parTx" presStyleLbl="revTx" presStyleIdx="8" presStyleCnt="12">
        <dgm:presLayoutVars>
          <dgm:chMax val="0"/>
          <dgm:chPref val="0"/>
        </dgm:presLayoutVars>
      </dgm:prSet>
      <dgm:spPr/>
    </dgm:pt>
    <dgm:pt modelId="{F965877C-F925-410B-8DE8-26204E4F7A32}" type="pres">
      <dgm:prSet presAssocID="{EFFF3C30-2B1A-43F5-9BA1-397F2BC22813}" presName="txSpace" presStyleCnt="0"/>
      <dgm:spPr/>
    </dgm:pt>
    <dgm:pt modelId="{24D7CEEB-B487-48BC-9FF8-131483CD059B}" type="pres">
      <dgm:prSet presAssocID="{EFFF3C30-2B1A-43F5-9BA1-397F2BC22813}" presName="desTx" presStyleLbl="revTx" presStyleIdx="9" presStyleCnt="12">
        <dgm:presLayoutVars/>
      </dgm:prSet>
      <dgm:spPr/>
    </dgm:pt>
    <dgm:pt modelId="{8028E50C-820A-4285-B1E9-09D5A32B1CBC}" type="pres">
      <dgm:prSet presAssocID="{65A14268-DA4E-440B-BBBB-BD72EA33009E}" presName="sibTrans" presStyleCnt="0"/>
      <dgm:spPr/>
    </dgm:pt>
    <dgm:pt modelId="{6CF8E856-78E7-4EA0-B5B4-E49AB4A84740}" type="pres">
      <dgm:prSet presAssocID="{DBD9839E-8C95-4150-806E-700E330B264B}" presName="compNode" presStyleCnt="0"/>
      <dgm:spPr/>
    </dgm:pt>
    <dgm:pt modelId="{138BFB9D-FDDE-4097-B9C3-9D4720BB76D3}" type="pres">
      <dgm:prSet presAssocID="{DBD9839E-8C95-4150-806E-700E330B264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E572A9AD-7DA8-4366-8D08-A0161C56F95E}" type="pres">
      <dgm:prSet presAssocID="{DBD9839E-8C95-4150-806E-700E330B264B}" presName="iconSpace" presStyleCnt="0"/>
      <dgm:spPr/>
    </dgm:pt>
    <dgm:pt modelId="{A991508F-E3F6-4C4D-A931-E79F9663EC9A}" type="pres">
      <dgm:prSet presAssocID="{DBD9839E-8C95-4150-806E-700E330B264B}" presName="parTx" presStyleLbl="revTx" presStyleIdx="10" presStyleCnt="12">
        <dgm:presLayoutVars>
          <dgm:chMax val="0"/>
          <dgm:chPref val="0"/>
        </dgm:presLayoutVars>
      </dgm:prSet>
      <dgm:spPr/>
    </dgm:pt>
    <dgm:pt modelId="{0BF62AE2-0EC2-486D-BE23-3F85B0879E7A}" type="pres">
      <dgm:prSet presAssocID="{DBD9839E-8C95-4150-806E-700E330B264B}" presName="txSpace" presStyleCnt="0"/>
      <dgm:spPr/>
    </dgm:pt>
    <dgm:pt modelId="{76FFB30C-54EE-43D2-898B-606C5B83DBF8}" type="pres">
      <dgm:prSet presAssocID="{DBD9839E-8C95-4150-806E-700E330B264B}" presName="desTx" presStyleLbl="revTx" presStyleIdx="11" presStyleCnt="12">
        <dgm:presLayoutVars/>
      </dgm:prSet>
      <dgm:spPr/>
    </dgm:pt>
  </dgm:ptLst>
  <dgm:cxnLst>
    <dgm:cxn modelId="{327C4204-87FE-42F7-8C05-320314CCBD12}" type="presOf" srcId="{22954EC6-397C-436E-ADBC-E298C1575890}" destId="{DE1D2819-CC78-4980-B527-BB00026D3600}" srcOrd="0" destOrd="0" presId="urn:microsoft.com/office/officeart/2018/2/layout/IconLabelDescriptionList"/>
    <dgm:cxn modelId="{B065D90A-9AE8-4A40-A105-83A12F5FA084}" srcId="{DBD9839E-8C95-4150-806E-700E330B264B}" destId="{221270FC-A478-46BA-A50C-86A0FF0B64CB}" srcOrd="0" destOrd="0" parTransId="{FD20E522-4A16-45CD-9A28-D74982660987}" sibTransId="{D84E36B4-AAAA-4D21-A000-38CC120DCDB0}"/>
    <dgm:cxn modelId="{1794A912-F03E-43AB-B0EE-99586EFAEB72}" type="presOf" srcId="{B2705B54-25DE-49D6-A362-38C11FF89744}" destId="{3D20F1E1-DB98-48FB-BBCB-BE8054EF6E9C}" srcOrd="0" destOrd="0" presId="urn:microsoft.com/office/officeart/2018/2/layout/IconLabelDescriptionList"/>
    <dgm:cxn modelId="{F0304C13-044D-473B-95FD-B197E5EEFDF7}" type="presOf" srcId="{EB9183F0-CC76-4640-B921-E406D38C00DE}" destId="{0DFB9FE4-E151-4B63-80DC-027A6432BE91}" srcOrd="0" destOrd="0" presId="urn:microsoft.com/office/officeart/2018/2/layout/IconLabelDescriptionList"/>
    <dgm:cxn modelId="{C3338E29-BBF6-48F1-96F7-781247F89CEF}" srcId="{EB9183F0-CC76-4640-B921-E406D38C00DE}" destId="{5A122D0E-C993-460B-A40A-A746C454CD8E}" srcOrd="1" destOrd="0" parTransId="{328F577F-EEFB-45B4-9E29-3CB3DD8AA424}" sibTransId="{505A9CC6-B582-4F41-AD06-0F5D3D7023BE}"/>
    <dgm:cxn modelId="{7ECF9736-50BF-42B8-BB6F-BC345FF557DE}" type="presOf" srcId="{D3A05E60-4731-46E1-9681-4341C9088DEB}" destId="{00C567B2-D815-4C72-95C7-3484D9668020}" srcOrd="0" destOrd="0" presId="urn:microsoft.com/office/officeart/2018/2/layout/IconLabelDescriptionList"/>
    <dgm:cxn modelId="{D2B32F5B-30D1-42C3-A835-769BA5BD4CD2}" type="presOf" srcId="{08D303AE-7717-4BB8-AD39-AA5AEC3346C8}" destId="{DE1D2819-CC78-4980-B527-BB00026D3600}" srcOrd="0" destOrd="1" presId="urn:microsoft.com/office/officeart/2018/2/layout/IconLabelDescriptionList"/>
    <dgm:cxn modelId="{9A858E5D-A402-4B47-BB7D-5E51ED1E46E0}" type="presOf" srcId="{7E4ED37C-240A-4816-BCEC-6D2720310E62}" destId="{212F1DD1-70BA-45C3-8061-D99ACA042A8B}" srcOrd="0" destOrd="0" presId="urn:microsoft.com/office/officeart/2018/2/layout/IconLabelDescriptionList"/>
    <dgm:cxn modelId="{64F19D5D-3841-47D7-8754-4FC10B92EF49}" srcId="{17A9BDC8-E893-4B74-9788-CBBA74B59AEA}" destId="{B2705B54-25DE-49D6-A362-38C11FF89744}" srcOrd="2" destOrd="0" parTransId="{5FAE9626-5753-4AB2-8022-B151425F8CFD}" sibTransId="{DF4AEDF1-5CB9-4516-A375-3133ED303E8E}"/>
    <dgm:cxn modelId="{39CAD741-CC2F-44C4-AC23-B2A7885E07C6}" srcId="{EFFF3C30-2B1A-43F5-9BA1-397F2BC22813}" destId="{E5A9DA83-5F8F-4D23-8AD6-8E2E5A001B58}" srcOrd="0" destOrd="0" parTransId="{8F5C0962-4B3D-457A-B809-9D2E316E0146}" sibTransId="{2E87C47F-CCCA-4A56-954E-8C7878AA0FAF}"/>
    <dgm:cxn modelId="{A3A5F442-3412-46CC-9020-DD25C94124DC}" type="presOf" srcId="{221270FC-A478-46BA-A50C-86A0FF0B64CB}" destId="{76FFB30C-54EE-43D2-898B-606C5B83DBF8}" srcOrd="0" destOrd="0" presId="urn:microsoft.com/office/officeart/2018/2/layout/IconLabelDescriptionList"/>
    <dgm:cxn modelId="{BA723B64-41C9-480A-B422-E44662C92123}" srcId="{6C51308B-0255-449F-BA26-53A5F42A2E72}" destId="{B46227DF-4CB7-45D7-ACC9-2B2890D83F00}" srcOrd="0" destOrd="0" parTransId="{9C0B73F6-D2CF-4B88-97D5-DF89CEDCAF86}" sibTransId="{A14FE973-016C-452B-88A5-8F2847AD12E2}"/>
    <dgm:cxn modelId="{34A1A248-1937-4275-9B88-27D9BFDBAAAD}" type="presOf" srcId="{DBD9839E-8C95-4150-806E-700E330B264B}" destId="{A991508F-E3F6-4C4D-A931-E79F9663EC9A}" srcOrd="0" destOrd="0" presId="urn:microsoft.com/office/officeart/2018/2/layout/IconLabelDescriptionList"/>
    <dgm:cxn modelId="{6EB6A950-8EFE-403F-8C35-D7145E781D52}" type="presOf" srcId="{B46227DF-4CB7-45D7-ACC9-2B2890D83F00}" destId="{C8C81BF5-C96A-418F-8D41-353C2C0E0474}" srcOrd="0" destOrd="0" presId="urn:microsoft.com/office/officeart/2018/2/layout/IconLabelDescriptionList"/>
    <dgm:cxn modelId="{FC157C53-DC9D-4B34-A74B-60872B7F5824}" srcId="{17A9BDC8-E893-4B74-9788-CBBA74B59AEA}" destId="{EB9183F0-CC76-4640-B921-E406D38C00DE}" srcOrd="0" destOrd="0" parTransId="{1F1CB956-95DF-4790-AC25-DDA9380FD6AB}" sibTransId="{CDA07319-F92A-4DDB-967E-AAD7BBFE224E}"/>
    <dgm:cxn modelId="{3F2B217B-E2BB-4EBD-8D38-C99C5D023304}" type="presOf" srcId="{5A122D0E-C993-460B-A40A-A746C454CD8E}" destId="{67937974-D9FA-453C-8EE5-DCF1F1F6042F}" srcOrd="0" destOrd="1" presId="urn:microsoft.com/office/officeart/2018/2/layout/IconLabelDescriptionList"/>
    <dgm:cxn modelId="{9A58EF7F-B33B-45D9-8237-0D1A576206D9}" srcId="{7E4ED37C-240A-4816-BCEC-6D2720310E62}" destId="{76A27214-1B48-4783-89B3-EA4BFB798DF1}" srcOrd="1" destOrd="0" parTransId="{74CB4CDC-5155-49D5-994F-AD3AAD963587}" sibTransId="{88035E63-C054-4CE5-9130-03E9B2F3DD8E}"/>
    <dgm:cxn modelId="{B8214182-B42A-4A84-8C41-06312BF2BA67}" type="presOf" srcId="{76A27214-1B48-4783-89B3-EA4BFB798DF1}" destId="{00C567B2-D815-4C72-95C7-3484D9668020}" srcOrd="0" destOrd="1" presId="urn:microsoft.com/office/officeart/2018/2/layout/IconLabelDescriptionList"/>
    <dgm:cxn modelId="{2178FA90-5E21-45B5-BEF6-51F828F2CD43}" type="presOf" srcId="{6C51308B-0255-449F-BA26-53A5F42A2E72}" destId="{3C58D887-840A-4173-9505-86B200DF734D}" srcOrd="0" destOrd="0" presId="urn:microsoft.com/office/officeart/2018/2/layout/IconLabelDescriptionList"/>
    <dgm:cxn modelId="{804CBF93-29F8-406B-8C3C-EC40A84C398C}" srcId="{EFFF3C30-2B1A-43F5-9BA1-397F2BC22813}" destId="{11E2C3D3-80B3-4DD6-AD98-47FB2466C818}" srcOrd="1" destOrd="0" parTransId="{4D3EA38E-A212-4DCE-9EA3-5E5505EC4E65}" sibTransId="{666BF881-E93D-47DC-B9E8-C7F5534053A6}"/>
    <dgm:cxn modelId="{1D631D9E-04F5-40C0-B1E2-281D821ADC1B}" srcId="{B2705B54-25DE-49D6-A362-38C11FF89744}" destId="{08D303AE-7717-4BB8-AD39-AA5AEC3346C8}" srcOrd="1" destOrd="0" parTransId="{EDAB8459-E287-44F7-A126-636DA5FBAE06}" sibTransId="{7B9BA329-E31B-4E5C-AB7A-0A25B705A790}"/>
    <dgm:cxn modelId="{E2125EA1-CD5E-4279-9C2F-2C1D03784A76}" srcId="{B2705B54-25DE-49D6-A362-38C11FF89744}" destId="{22954EC6-397C-436E-ADBC-E298C1575890}" srcOrd="0" destOrd="0" parTransId="{10EDCBE4-A87F-465F-AF9B-267297276B65}" sibTransId="{9DFD4C1F-242F-40BD-AE35-09BAA960AF64}"/>
    <dgm:cxn modelId="{0916ACA7-B952-45EA-AB7A-08E2657D2A52}" srcId="{17A9BDC8-E893-4B74-9788-CBBA74B59AEA}" destId="{DBD9839E-8C95-4150-806E-700E330B264B}" srcOrd="5" destOrd="0" parTransId="{985BC47A-D0E5-4F5C-BE1C-42F796A7B988}" sibTransId="{BDF7916E-9679-46BF-91C7-38AE080243B8}"/>
    <dgm:cxn modelId="{B382ECA9-2A95-460C-88C3-121BD7F437C8}" type="presOf" srcId="{11E2C3D3-80B3-4DD6-AD98-47FB2466C818}" destId="{24D7CEEB-B487-48BC-9FF8-131483CD059B}" srcOrd="0" destOrd="1" presId="urn:microsoft.com/office/officeart/2018/2/layout/IconLabelDescriptionList"/>
    <dgm:cxn modelId="{E033FEB1-1787-4CD7-A92E-3C7BE44FED2E}" type="presOf" srcId="{AF908452-B597-4535-ADB3-9640893FCC22}" destId="{76FFB30C-54EE-43D2-898B-606C5B83DBF8}" srcOrd="0" destOrd="1" presId="urn:microsoft.com/office/officeart/2018/2/layout/IconLabelDescriptionList"/>
    <dgm:cxn modelId="{621952B7-12D2-4316-8CF8-B3069EB8F785}" srcId="{7E4ED37C-240A-4816-BCEC-6D2720310E62}" destId="{D3A05E60-4731-46E1-9681-4341C9088DEB}" srcOrd="0" destOrd="0" parTransId="{279F07E4-EC14-4C7D-987F-30BC070835F5}" sibTransId="{75173BD6-5347-4379-B534-77F35AE9C749}"/>
    <dgm:cxn modelId="{FEC10AC1-2708-43FD-9098-0F8C9F7C3E7F}" type="presOf" srcId="{17A9BDC8-E893-4B74-9788-CBBA74B59AEA}" destId="{8C96735D-09E5-4BE9-B498-23D181031F42}" srcOrd="0" destOrd="0" presId="urn:microsoft.com/office/officeart/2018/2/layout/IconLabelDescriptionList"/>
    <dgm:cxn modelId="{6B41BBC7-B41B-4E18-B0A1-C7E8944725E3}" srcId="{DBD9839E-8C95-4150-806E-700E330B264B}" destId="{AF908452-B597-4535-ADB3-9640893FCC22}" srcOrd="1" destOrd="0" parTransId="{B9396104-6599-4514-BE89-2B883D0E221A}" sibTransId="{8DE0E1A3-4E09-498F-A65F-9812D9E8D157}"/>
    <dgm:cxn modelId="{8EB884CE-4CBF-4FD9-AB22-BC0C070496BF}" srcId="{EB9183F0-CC76-4640-B921-E406D38C00DE}" destId="{A85CD833-7E93-4C57-A401-B915FED69A0C}" srcOrd="0" destOrd="0" parTransId="{CB0736A3-76D8-4175-9424-3C65755AEE21}" sibTransId="{6A514D24-A9B0-41A3-A98D-B5F1A1EAA478}"/>
    <dgm:cxn modelId="{9EBB7FCF-ED43-44FD-AFAD-0CDD56DFF7AB}" srcId="{17A9BDC8-E893-4B74-9788-CBBA74B59AEA}" destId="{6C51308B-0255-449F-BA26-53A5F42A2E72}" srcOrd="1" destOrd="0" parTransId="{6C7837B0-F352-4B66-9A24-F54806969D90}" sibTransId="{EC6C3C3F-E76F-4794-BC25-7FA9F853A152}"/>
    <dgm:cxn modelId="{6492A4D1-1573-4A5D-BA36-CBBED55AE262}" srcId="{17A9BDC8-E893-4B74-9788-CBBA74B59AEA}" destId="{EFFF3C30-2B1A-43F5-9BA1-397F2BC22813}" srcOrd="4" destOrd="0" parTransId="{368662E2-236B-4EA4-8F98-1463E56719B7}" sibTransId="{65A14268-DA4E-440B-BBBB-BD72EA33009E}"/>
    <dgm:cxn modelId="{2119ACD9-4728-4BB5-B1A8-41E00D8BEF76}" type="presOf" srcId="{A85CD833-7E93-4C57-A401-B915FED69A0C}" destId="{67937974-D9FA-453C-8EE5-DCF1F1F6042F}" srcOrd="0" destOrd="0" presId="urn:microsoft.com/office/officeart/2018/2/layout/IconLabelDescriptionList"/>
    <dgm:cxn modelId="{67796BE4-085C-47C4-BEE1-ABAACC428812}" srcId="{17A9BDC8-E893-4B74-9788-CBBA74B59AEA}" destId="{7E4ED37C-240A-4816-BCEC-6D2720310E62}" srcOrd="3" destOrd="0" parTransId="{D20E00FC-5A40-4469-A77F-B5C45D14AA42}" sibTransId="{AA2CA1B0-7DFC-4D7B-A544-CF98CFAF47D1}"/>
    <dgm:cxn modelId="{F6A249EB-431C-486F-9F48-81EC0023728F}" type="presOf" srcId="{EFFF3C30-2B1A-43F5-9BA1-397F2BC22813}" destId="{4FB768AA-9F8C-4DB9-ABA0-BE72009AE658}" srcOrd="0" destOrd="0" presId="urn:microsoft.com/office/officeart/2018/2/layout/IconLabelDescriptionList"/>
    <dgm:cxn modelId="{66B6EAF8-D477-4A7D-AD80-9F6FD72CC18E}" type="presOf" srcId="{E5A9DA83-5F8F-4D23-8AD6-8E2E5A001B58}" destId="{24D7CEEB-B487-48BC-9FF8-131483CD059B}" srcOrd="0" destOrd="0" presId="urn:microsoft.com/office/officeart/2018/2/layout/IconLabelDescriptionList"/>
    <dgm:cxn modelId="{50E10899-2371-4711-88BE-32D109D873E3}" type="presParOf" srcId="{8C96735D-09E5-4BE9-B498-23D181031F42}" destId="{C2574751-8CFB-4EED-8740-2EEE9ACA5314}" srcOrd="0" destOrd="0" presId="urn:microsoft.com/office/officeart/2018/2/layout/IconLabelDescriptionList"/>
    <dgm:cxn modelId="{2DDD569F-D47B-43D5-B5CC-D6E2F739C4A2}" type="presParOf" srcId="{C2574751-8CFB-4EED-8740-2EEE9ACA5314}" destId="{014DEC27-D564-467E-887B-574CC5FFEA9D}" srcOrd="0" destOrd="0" presId="urn:microsoft.com/office/officeart/2018/2/layout/IconLabelDescriptionList"/>
    <dgm:cxn modelId="{68DE332F-A641-4E48-9DC3-4EDEDF8EAC4F}" type="presParOf" srcId="{C2574751-8CFB-4EED-8740-2EEE9ACA5314}" destId="{7F5BD163-F4E5-4782-85B6-2931C1D25AFC}" srcOrd="1" destOrd="0" presId="urn:microsoft.com/office/officeart/2018/2/layout/IconLabelDescriptionList"/>
    <dgm:cxn modelId="{A8001498-1E16-42D5-815B-721CB25C3635}" type="presParOf" srcId="{C2574751-8CFB-4EED-8740-2EEE9ACA5314}" destId="{0DFB9FE4-E151-4B63-80DC-027A6432BE91}" srcOrd="2" destOrd="0" presId="urn:microsoft.com/office/officeart/2018/2/layout/IconLabelDescriptionList"/>
    <dgm:cxn modelId="{B00AEC01-3470-4E72-9305-8492D0F1495A}" type="presParOf" srcId="{C2574751-8CFB-4EED-8740-2EEE9ACA5314}" destId="{A9915663-2B7F-4165-8F99-7E3AF9D27CA3}" srcOrd="3" destOrd="0" presId="urn:microsoft.com/office/officeart/2018/2/layout/IconLabelDescriptionList"/>
    <dgm:cxn modelId="{5CF21D08-B7FC-4B8B-88FE-502370ECDBAD}" type="presParOf" srcId="{C2574751-8CFB-4EED-8740-2EEE9ACA5314}" destId="{67937974-D9FA-453C-8EE5-DCF1F1F6042F}" srcOrd="4" destOrd="0" presId="urn:microsoft.com/office/officeart/2018/2/layout/IconLabelDescriptionList"/>
    <dgm:cxn modelId="{860DC8F0-9369-4E88-A8E2-3B647F1A5599}" type="presParOf" srcId="{8C96735D-09E5-4BE9-B498-23D181031F42}" destId="{C692C4AB-B172-4F89-95D5-32B60BB19676}" srcOrd="1" destOrd="0" presId="urn:microsoft.com/office/officeart/2018/2/layout/IconLabelDescriptionList"/>
    <dgm:cxn modelId="{A7AE1A2B-3292-4EAB-BBD5-82A013BC9219}" type="presParOf" srcId="{8C96735D-09E5-4BE9-B498-23D181031F42}" destId="{7C2D7E40-BB12-4A09-879D-E466B84017B8}" srcOrd="2" destOrd="0" presId="urn:microsoft.com/office/officeart/2018/2/layout/IconLabelDescriptionList"/>
    <dgm:cxn modelId="{1ACAAAEE-53E8-4009-854C-9C2C8939426D}" type="presParOf" srcId="{7C2D7E40-BB12-4A09-879D-E466B84017B8}" destId="{B9C7EAF0-A356-458D-81B6-D4AF2BB50B6C}" srcOrd="0" destOrd="0" presId="urn:microsoft.com/office/officeart/2018/2/layout/IconLabelDescriptionList"/>
    <dgm:cxn modelId="{7E975C49-FD55-42EB-9953-E0E9DB8E0868}" type="presParOf" srcId="{7C2D7E40-BB12-4A09-879D-E466B84017B8}" destId="{6E697E7E-AD66-409D-88E8-CF0922D7BA3C}" srcOrd="1" destOrd="0" presId="urn:microsoft.com/office/officeart/2018/2/layout/IconLabelDescriptionList"/>
    <dgm:cxn modelId="{AC06E3E9-8F80-49F0-BE2C-F13EEC3B0482}" type="presParOf" srcId="{7C2D7E40-BB12-4A09-879D-E466B84017B8}" destId="{3C58D887-840A-4173-9505-86B200DF734D}" srcOrd="2" destOrd="0" presId="urn:microsoft.com/office/officeart/2018/2/layout/IconLabelDescriptionList"/>
    <dgm:cxn modelId="{FC6C02AD-769F-4AA4-81CC-B651BB898F76}" type="presParOf" srcId="{7C2D7E40-BB12-4A09-879D-E466B84017B8}" destId="{DBE0E081-73DB-4AC2-923B-66854E1D14C1}" srcOrd="3" destOrd="0" presId="urn:microsoft.com/office/officeart/2018/2/layout/IconLabelDescriptionList"/>
    <dgm:cxn modelId="{2C43003E-DE6F-455C-8C4C-77BF70C59374}" type="presParOf" srcId="{7C2D7E40-BB12-4A09-879D-E466B84017B8}" destId="{C8C81BF5-C96A-418F-8D41-353C2C0E0474}" srcOrd="4" destOrd="0" presId="urn:microsoft.com/office/officeart/2018/2/layout/IconLabelDescriptionList"/>
    <dgm:cxn modelId="{920E9600-F64B-4FD4-B715-CE1F2516A380}" type="presParOf" srcId="{8C96735D-09E5-4BE9-B498-23D181031F42}" destId="{0E6D2DFC-D666-4786-82C0-1EB43BDF2909}" srcOrd="3" destOrd="0" presId="urn:microsoft.com/office/officeart/2018/2/layout/IconLabelDescriptionList"/>
    <dgm:cxn modelId="{8FF834EB-E9FE-4D65-9C99-34B70A814D50}" type="presParOf" srcId="{8C96735D-09E5-4BE9-B498-23D181031F42}" destId="{4171AC99-684B-4B16-ABF4-EFB66EBA57D0}" srcOrd="4" destOrd="0" presId="urn:microsoft.com/office/officeart/2018/2/layout/IconLabelDescriptionList"/>
    <dgm:cxn modelId="{6485BC50-F7B3-41BD-8B4A-3A4BC81A6E61}" type="presParOf" srcId="{4171AC99-684B-4B16-ABF4-EFB66EBA57D0}" destId="{9FA02A76-73C4-4E22-AC46-4E246EA93F1A}" srcOrd="0" destOrd="0" presId="urn:microsoft.com/office/officeart/2018/2/layout/IconLabelDescriptionList"/>
    <dgm:cxn modelId="{B204D80D-8291-4471-9909-5783958A1B61}" type="presParOf" srcId="{4171AC99-684B-4B16-ABF4-EFB66EBA57D0}" destId="{C835D115-25B6-4BFB-902E-7EF3B62A1EF1}" srcOrd="1" destOrd="0" presId="urn:microsoft.com/office/officeart/2018/2/layout/IconLabelDescriptionList"/>
    <dgm:cxn modelId="{F1D34A7F-9D0E-46A7-A4AB-6F945100B9DD}" type="presParOf" srcId="{4171AC99-684B-4B16-ABF4-EFB66EBA57D0}" destId="{3D20F1E1-DB98-48FB-BBCB-BE8054EF6E9C}" srcOrd="2" destOrd="0" presId="urn:microsoft.com/office/officeart/2018/2/layout/IconLabelDescriptionList"/>
    <dgm:cxn modelId="{CD511E67-EC6F-4C09-AE99-52771840189D}" type="presParOf" srcId="{4171AC99-684B-4B16-ABF4-EFB66EBA57D0}" destId="{4999A6B0-F3D7-46C4-972B-1F33A6E04C3C}" srcOrd="3" destOrd="0" presId="urn:microsoft.com/office/officeart/2018/2/layout/IconLabelDescriptionList"/>
    <dgm:cxn modelId="{3F222532-F7B7-4A0B-B6D4-95D8B1FCAA4B}" type="presParOf" srcId="{4171AC99-684B-4B16-ABF4-EFB66EBA57D0}" destId="{DE1D2819-CC78-4980-B527-BB00026D3600}" srcOrd="4" destOrd="0" presId="urn:microsoft.com/office/officeart/2018/2/layout/IconLabelDescriptionList"/>
    <dgm:cxn modelId="{25A849CB-15B4-4B5E-B796-F654AEEDB532}" type="presParOf" srcId="{8C96735D-09E5-4BE9-B498-23D181031F42}" destId="{8A9C6CDF-0FB5-440D-A93F-16787C440849}" srcOrd="5" destOrd="0" presId="urn:microsoft.com/office/officeart/2018/2/layout/IconLabelDescriptionList"/>
    <dgm:cxn modelId="{EE0DFC80-9DA5-4180-8BCA-B61FE549595F}" type="presParOf" srcId="{8C96735D-09E5-4BE9-B498-23D181031F42}" destId="{8B1BCC2E-4DF9-4170-AC55-855A53D335D0}" srcOrd="6" destOrd="0" presId="urn:microsoft.com/office/officeart/2018/2/layout/IconLabelDescriptionList"/>
    <dgm:cxn modelId="{281E18DE-F045-4ECF-AD8B-E98A66142C86}" type="presParOf" srcId="{8B1BCC2E-4DF9-4170-AC55-855A53D335D0}" destId="{44AFCAA5-8CD7-4C8C-97B5-119E8FC1808E}" srcOrd="0" destOrd="0" presId="urn:microsoft.com/office/officeart/2018/2/layout/IconLabelDescriptionList"/>
    <dgm:cxn modelId="{7643A5B7-C790-4BBE-9BE8-6111FC7C42C5}" type="presParOf" srcId="{8B1BCC2E-4DF9-4170-AC55-855A53D335D0}" destId="{8F8F0F8A-170B-4F5F-AC50-B39A493E2042}" srcOrd="1" destOrd="0" presId="urn:microsoft.com/office/officeart/2018/2/layout/IconLabelDescriptionList"/>
    <dgm:cxn modelId="{A7B553D5-7115-4B62-9186-F0D002A439D6}" type="presParOf" srcId="{8B1BCC2E-4DF9-4170-AC55-855A53D335D0}" destId="{212F1DD1-70BA-45C3-8061-D99ACA042A8B}" srcOrd="2" destOrd="0" presId="urn:microsoft.com/office/officeart/2018/2/layout/IconLabelDescriptionList"/>
    <dgm:cxn modelId="{E13672F2-8B07-47AB-9708-564F49BC1501}" type="presParOf" srcId="{8B1BCC2E-4DF9-4170-AC55-855A53D335D0}" destId="{185A5867-B17D-4039-B2D3-BDB3085FF6D1}" srcOrd="3" destOrd="0" presId="urn:microsoft.com/office/officeart/2018/2/layout/IconLabelDescriptionList"/>
    <dgm:cxn modelId="{A43CE6BE-0210-4C92-92D3-1854B08E3088}" type="presParOf" srcId="{8B1BCC2E-4DF9-4170-AC55-855A53D335D0}" destId="{00C567B2-D815-4C72-95C7-3484D9668020}" srcOrd="4" destOrd="0" presId="urn:microsoft.com/office/officeart/2018/2/layout/IconLabelDescriptionList"/>
    <dgm:cxn modelId="{4865AA79-4043-4957-9A6F-F68FDB0BA6FF}" type="presParOf" srcId="{8C96735D-09E5-4BE9-B498-23D181031F42}" destId="{2414B466-9B18-42A5-B485-4EA3BF95391B}" srcOrd="7" destOrd="0" presId="urn:microsoft.com/office/officeart/2018/2/layout/IconLabelDescriptionList"/>
    <dgm:cxn modelId="{9E0C311B-BE6A-4102-BC8F-FD9A5A98C0D2}" type="presParOf" srcId="{8C96735D-09E5-4BE9-B498-23D181031F42}" destId="{AC0EC4F4-D8AF-45A7-B6ED-3A35A8CA2101}" srcOrd="8" destOrd="0" presId="urn:microsoft.com/office/officeart/2018/2/layout/IconLabelDescriptionList"/>
    <dgm:cxn modelId="{E0741425-41B8-4BA6-8CFE-6BBACA8DC642}" type="presParOf" srcId="{AC0EC4F4-D8AF-45A7-B6ED-3A35A8CA2101}" destId="{D3E4691F-1785-41F4-ACBD-831AFDE2E1A0}" srcOrd="0" destOrd="0" presId="urn:microsoft.com/office/officeart/2018/2/layout/IconLabelDescriptionList"/>
    <dgm:cxn modelId="{67971BF6-954A-49A3-9317-B395BB6D4065}" type="presParOf" srcId="{AC0EC4F4-D8AF-45A7-B6ED-3A35A8CA2101}" destId="{91ED0C5E-6057-479D-A2AE-A158920C8D0A}" srcOrd="1" destOrd="0" presId="urn:microsoft.com/office/officeart/2018/2/layout/IconLabelDescriptionList"/>
    <dgm:cxn modelId="{C67BA278-03AD-4D4D-8795-9AF2DE45B464}" type="presParOf" srcId="{AC0EC4F4-D8AF-45A7-B6ED-3A35A8CA2101}" destId="{4FB768AA-9F8C-4DB9-ABA0-BE72009AE658}" srcOrd="2" destOrd="0" presId="urn:microsoft.com/office/officeart/2018/2/layout/IconLabelDescriptionList"/>
    <dgm:cxn modelId="{7DC6C7B8-9C6F-4ECE-A68F-5DCF23D2434F}" type="presParOf" srcId="{AC0EC4F4-D8AF-45A7-B6ED-3A35A8CA2101}" destId="{F965877C-F925-410B-8DE8-26204E4F7A32}" srcOrd="3" destOrd="0" presId="urn:microsoft.com/office/officeart/2018/2/layout/IconLabelDescriptionList"/>
    <dgm:cxn modelId="{AABAF732-FFAE-4C9B-AC5C-BE6739E6378D}" type="presParOf" srcId="{AC0EC4F4-D8AF-45A7-B6ED-3A35A8CA2101}" destId="{24D7CEEB-B487-48BC-9FF8-131483CD059B}" srcOrd="4" destOrd="0" presId="urn:microsoft.com/office/officeart/2018/2/layout/IconLabelDescriptionList"/>
    <dgm:cxn modelId="{03632EAF-A999-4DAD-A5C2-1F7AF839FED8}" type="presParOf" srcId="{8C96735D-09E5-4BE9-B498-23D181031F42}" destId="{8028E50C-820A-4285-B1E9-09D5A32B1CBC}" srcOrd="9" destOrd="0" presId="urn:microsoft.com/office/officeart/2018/2/layout/IconLabelDescriptionList"/>
    <dgm:cxn modelId="{F15C2C03-5106-447E-BCCB-20EC9D7D6349}" type="presParOf" srcId="{8C96735D-09E5-4BE9-B498-23D181031F42}" destId="{6CF8E856-78E7-4EA0-B5B4-E49AB4A84740}" srcOrd="10" destOrd="0" presId="urn:microsoft.com/office/officeart/2018/2/layout/IconLabelDescriptionList"/>
    <dgm:cxn modelId="{60C25E92-CC62-4B2D-B6E0-9214502A7B91}" type="presParOf" srcId="{6CF8E856-78E7-4EA0-B5B4-E49AB4A84740}" destId="{138BFB9D-FDDE-4097-B9C3-9D4720BB76D3}" srcOrd="0" destOrd="0" presId="urn:microsoft.com/office/officeart/2018/2/layout/IconLabelDescriptionList"/>
    <dgm:cxn modelId="{4DB30741-A833-4960-871A-CE03F04737A5}" type="presParOf" srcId="{6CF8E856-78E7-4EA0-B5B4-E49AB4A84740}" destId="{E572A9AD-7DA8-4366-8D08-A0161C56F95E}" srcOrd="1" destOrd="0" presId="urn:microsoft.com/office/officeart/2018/2/layout/IconLabelDescriptionList"/>
    <dgm:cxn modelId="{AF269181-02F3-4CD4-9D72-B078E607B0C1}" type="presParOf" srcId="{6CF8E856-78E7-4EA0-B5B4-E49AB4A84740}" destId="{A991508F-E3F6-4C4D-A931-E79F9663EC9A}" srcOrd="2" destOrd="0" presId="urn:microsoft.com/office/officeart/2018/2/layout/IconLabelDescriptionList"/>
    <dgm:cxn modelId="{D9BB0416-9056-4D54-92CF-26D6C813B250}" type="presParOf" srcId="{6CF8E856-78E7-4EA0-B5B4-E49AB4A84740}" destId="{0BF62AE2-0EC2-486D-BE23-3F85B0879E7A}" srcOrd="3" destOrd="0" presId="urn:microsoft.com/office/officeart/2018/2/layout/IconLabelDescriptionList"/>
    <dgm:cxn modelId="{8AA96849-50FE-4202-8E9E-9523683302DC}" type="presParOf" srcId="{6CF8E856-78E7-4EA0-B5B4-E49AB4A84740}" destId="{76FFB30C-54EE-43D2-898B-606C5B83DBF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E23BA-943E-4727-B671-AD7893F8E9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DBCDD68-180B-4072-B0D6-C3503C2943AF}">
      <dgm:prSet/>
      <dgm:spPr/>
      <dgm:t>
        <a:bodyPr/>
        <a:lstStyle/>
        <a:p>
          <a:r>
            <a:rPr lang="en-US" b="0" i="0" baseline="0" dirty="0"/>
            <a:t>Volunteers to present their initial ideas about which business processes might be common and time-consuming.</a:t>
          </a:r>
        </a:p>
        <a:p>
          <a:r>
            <a:rPr lang="en-US" b="0" i="0" baseline="0" dirty="0"/>
            <a:t>(2 minutes each)</a:t>
          </a:r>
          <a:endParaRPr lang="en-US" dirty="0"/>
        </a:p>
      </dgm:t>
    </dgm:pt>
    <dgm:pt modelId="{503A3881-70A2-497D-98F1-8E13CFBF25C0}" type="parTrans" cxnId="{00AF4211-0318-4DE8-8090-04C5DE80ECFA}">
      <dgm:prSet/>
      <dgm:spPr/>
      <dgm:t>
        <a:bodyPr/>
        <a:lstStyle/>
        <a:p>
          <a:endParaRPr lang="en-GB"/>
        </a:p>
      </dgm:t>
    </dgm:pt>
    <dgm:pt modelId="{6012D11F-6E98-452D-A138-460C4CFB36F8}" type="sibTrans" cxnId="{00AF4211-0318-4DE8-8090-04C5DE80ECFA}">
      <dgm:prSet/>
      <dgm:spPr/>
      <dgm:t>
        <a:bodyPr/>
        <a:lstStyle/>
        <a:p>
          <a:endParaRPr lang="en-GB"/>
        </a:p>
      </dgm:t>
    </dgm:pt>
    <dgm:pt modelId="{08738FBF-338A-44D1-B805-15A2059508A4}">
      <dgm:prSet/>
      <dgm:spPr/>
      <dgm:t>
        <a:bodyPr/>
        <a:lstStyle/>
        <a:p>
          <a:r>
            <a:rPr lang="en-US" b="0" i="0" baseline="0" dirty="0"/>
            <a:t>Other students can choose to join the volunteer's idea using ink below or present their own in the next round of volunteers.</a:t>
          </a:r>
          <a:endParaRPr lang="en-US" dirty="0"/>
        </a:p>
      </dgm:t>
    </dgm:pt>
    <dgm:pt modelId="{9D383000-8699-432D-A4F6-456480BFDBC6}" type="parTrans" cxnId="{6581444C-918B-4F02-BA55-50079A732511}">
      <dgm:prSet/>
      <dgm:spPr/>
      <dgm:t>
        <a:bodyPr/>
        <a:lstStyle/>
        <a:p>
          <a:endParaRPr lang="en-GB"/>
        </a:p>
      </dgm:t>
    </dgm:pt>
    <dgm:pt modelId="{E7C95E6E-1BFA-4A41-9F7C-6C755A9E7605}" type="sibTrans" cxnId="{6581444C-918B-4F02-BA55-50079A732511}">
      <dgm:prSet/>
      <dgm:spPr/>
      <dgm:t>
        <a:bodyPr/>
        <a:lstStyle/>
        <a:p>
          <a:endParaRPr lang="en-GB"/>
        </a:p>
      </dgm:t>
    </dgm:pt>
    <dgm:pt modelId="{B330C9E3-BB02-4B38-BFF4-20B1B4A4CD04}" type="pres">
      <dgm:prSet presAssocID="{A38E23BA-943E-4727-B671-AD7893F8E969}" presName="cycle" presStyleCnt="0">
        <dgm:presLayoutVars>
          <dgm:dir/>
          <dgm:resizeHandles val="exact"/>
        </dgm:presLayoutVars>
      </dgm:prSet>
      <dgm:spPr/>
    </dgm:pt>
    <dgm:pt modelId="{B590F931-0E88-474D-A7A0-2818A3B12EE9}" type="pres">
      <dgm:prSet presAssocID="{3DBCDD68-180B-4072-B0D6-C3503C2943AF}" presName="node" presStyleLbl="node1" presStyleIdx="0" presStyleCnt="2">
        <dgm:presLayoutVars>
          <dgm:bulletEnabled val="1"/>
        </dgm:presLayoutVars>
      </dgm:prSet>
      <dgm:spPr/>
    </dgm:pt>
    <dgm:pt modelId="{D173E649-379B-42CD-95D1-ABDFF1422357}" type="pres">
      <dgm:prSet presAssocID="{6012D11F-6E98-452D-A138-460C4CFB36F8}" presName="sibTrans" presStyleLbl="sibTrans2D1" presStyleIdx="0" presStyleCnt="2"/>
      <dgm:spPr/>
    </dgm:pt>
    <dgm:pt modelId="{4ADE9AE4-0E15-4A13-9DB2-6938C0A9B424}" type="pres">
      <dgm:prSet presAssocID="{6012D11F-6E98-452D-A138-460C4CFB36F8}" presName="connectorText" presStyleLbl="sibTrans2D1" presStyleIdx="0" presStyleCnt="2"/>
      <dgm:spPr/>
    </dgm:pt>
    <dgm:pt modelId="{5EAD0233-96FB-4564-AC6F-8F7998B0A829}" type="pres">
      <dgm:prSet presAssocID="{08738FBF-338A-44D1-B805-15A2059508A4}" presName="node" presStyleLbl="node1" presStyleIdx="1" presStyleCnt="2">
        <dgm:presLayoutVars>
          <dgm:bulletEnabled val="1"/>
        </dgm:presLayoutVars>
      </dgm:prSet>
      <dgm:spPr/>
    </dgm:pt>
    <dgm:pt modelId="{A529E22C-0FFA-49EC-BE7F-DB0C470B33FA}" type="pres">
      <dgm:prSet presAssocID="{E7C95E6E-1BFA-4A41-9F7C-6C755A9E7605}" presName="sibTrans" presStyleLbl="sibTrans2D1" presStyleIdx="1" presStyleCnt="2"/>
      <dgm:spPr/>
    </dgm:pt>
    <dgm:pt modelId="{AA5E7878-7F76-4D5E-AC57-163A5F56109F}" type="pres">
      <dgm:prSet presAssocID="{E7C95E6E-1BFA-4A41-9F7C-6C755A9E7605}" presName="connectorText" presStyleLbl="sibTrans2D1" presStyleIdx="1" presStyleCnt="2"/>
      <dgm:spPr/>
    </dgm:pt>
  </dgm:ptLst>
  <dgm:cxnLst>
    <dgm:cxn modelId="{712A6808-AEAA-4472-828B-85B451A2903E}" type="presOf" srcId="{3DBCDD68-180B-4072-B0D6-C3503C2943AF}" destId="{B590F931-0E88-474D-A7A0-2818A3B12EE9}" srcOrd="0" destOrd="0" presId="urn:microsoft.com/office/officeart/2005/8/layout/cycle2"/>
    <dgm:cxn modelId="{00AF4211-0318-4DE8-8090-04C5DE80ECFA}" srcId="{A38E23BA-943E-4727-B671-AD7893F8E969}" destId="{3DBCDD68-180B-4072-B0D6-C3503C2943AF}" srcOrd="0" destOrd="0" parTransId="{503A3881-70A2-497D-98F1-8E13CFBF25C0}" sibTransId="{6012D11F-6E98-452D-A138-460C4CFB36F8}"/>
    <dgm:cxn modelId="{2F565C65-D272-40B7-B622-5DE47F684EFE}" type="presOf" srcId="{6012D11F-6E98-452D-A138-460C4CFB36F8}" destId="{4ADE9AE4-0E15-4A13-9DB2-6938C0A9B424}" srcOrd="1" destOrd="0" presId="urn:microsoft.com/office/officeart/2005/8/layout/cycle2"/>
    <dgm:cxn modelId="{0431DE68-CD78-4B6F-85E9-28347654CCB3}" type="presOf" srcId="{E7C95E6E-1BFA-4A41-9F7C-6C755A9E7605}" destId="{A529E22C-0FFA-49EC-BE7F-DB0C470B33FA}" srcOrd="0" destOrd="0" presId="urn:microsoft.com/office/officeart/2005/8/layout/cycle2"/>
    <dgm:cxn modelId="{6581444C-918B-4F02-BA55-50079A732511}" srcId="{A38E23BA-943E-4727-B671-AD7893F8E969}" destId="{08738FBF-338A-44D1-B805-15A2059508A4}" srcOrd="1" destOrd="0" parTransId="{9D383000-8699-432D-A4F6-456480BFDBC6}" sibTransId="{E7C95E6E-1BFA-4A41-9F7C-6C755A9E7605}"/>
    <dgm:cxn modelId="{FE396D91-D6A5-4C4A-B374-05DE8BD63D6C}" type="presOf" srcId="{A38E23BA-943E-4727-B671-AD7893F8E969}" destId="{B330C9E3-BB02-4B38-BFF4-20B1B4A4CD04}" srcOrd="0" destOrd="0" presId="urn:microsoft.com/office/officeart/2005/8/layout/cycle2"/>
    <dgm:cxn modelId="{8C51B5BB-CBAD-49EF-9147-4D6F7973EA7B}" type="presOf" srcId="{E7C95E6E-1BFA-4A41-9F7C-6C755A9E7605}" destId="{AA5E7878-7F76-4D5E-AC57-163A5F56109F}" srcOrd="1" destOrd="0" presId="urn:microsoft.com/office/officeart/2005/8/layout/cycle2"/>
    <dgm:cxn modelId="{956474D0-550B-4972-B40D-264BADB47E98}" type="presOf" srcId="{08738FBF-338A-44D1-B805-15A2059508A4}" destId="{5EAD0233-96FB-4564-AC6F-8F7998B0A829}" srcOrd="0" destOrd="0" presId="urn:microsoft.com/office/officeart/2005/8/layout/cycle2"/>
    <dgm:cxn modelId="{B4E1E1D3-3A8A-4424-9B3D-3061004BA540}" type="presOf" srcId="{6012D11F-6E98-452D-A138-460C4CFB36F8}" destId="{D173E649-379B-42CD-95D1-ABDFF1422357}" srcOrd="0" destOrd="0" presId="urn:microsoft.com/office/officeart/2005/8/layout/cycle2"/>
    <dgm:cxn modelId="{2E7BEDF9-CB72-48D0-8F58-79346DFEEAC0}" type="presParOf" srcId="{B330C9E3-BB02-4B38-BFF4-20B1B4A4CD04}" destId="{B590F931-0E88-474D-A7A0-2818A3B12EE9}" srcOrd="0" destOrd="0" presId="urn:microsoft.com/office/officeart/2005/8/layout/cycle2"/>
    <dgm:cxn modelId="{1F6E9FAD-FB2D-4081-A7B7-D4BAAA9BEDB4}" type="presParOf" srcId="{B330C9E3-BB02-4B38-BFF4-20B1B4A4CD04}" destId="{D173E649-379B-42CD-95D1-ABDFF1422357}" srcOrd="1" destOrd="0" presId="urn:microsoft.com/office/officeart/2005/8/layout/cycle2"/>
    <dgm:cxn modelId="{11F43657-C744-422A-ABF4-480B7D0B25E3}" type="presParOf" srcId="{D173E649-379B-42CD-95D1-ABDFF1422357}" destId="{4ADE9AE4-0E15-4A13-9DB2-6938C0A9B424}" srcOrd="0" destOrd="0" presId="urn:microsoft.com/office/officeart/2005/8/layout/cycle2"/>
    <dgm:cxn modelId="{092264CB-F7C0-40F4-8B8B-2B7809B1B338}" type="presParOf" srcId="{B330C9E3-BB02-4B38-BFF4-20B1B4A4CD04}" destId="{5EAD0233-96FB-4564-AC6F-8F7998B0A829}" srcOrd="2" destOrd="0" presId="urn:microsoft.com/office/officeart/2005/8/layout/cycle2"/>
    <dgm:cxn modelId="{2E089A12-9E99-43E0-9AA7-1304F2442316}" type="presParOf" srcId="{B330C9E3-BB02-4B38-BFF4-20B1B4A4CD04}" destId="{A529E22C-0FFA-49EC-BE7F-DB0C470B33FA}" srcOrd="3" destOrd="0" presId="urn:microsoft.com/office/officeart/2005/8/layout/cycle2"/>
    <dgm:cxn modelId="{83483B58-8285-4F85-8A86-37C5025501F0}" type="presParOf" srcId="{A529E22C-0FFA-49EC-BE7F-DB0C470B33FA}" destId="{AA5E7878-7F76-4D5E-AC57-163A5F56109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DEC27-D564-467E-887B-574CC5FFEA9D}">
      <dsp:nvSpPr>
        <dsp:cNvPr id="0" name=""/>
        <dsp:cNvSpPr/>
      </dsp:nvSpPr>
      <dsp:spPr>
        <a:xfrm>
          <a:off x="6962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B9FE4-E151-4B63-80DC-027A6432BE91}">
      <dsp:nvSpPr>
        <dsp:cNvPr id="0" name=""/>
        <dsp:cNvSpPr/>
      </dsp:nvSpPr>
      <dsp:spPr>
        <a:xfrm>
          <a:off x="6962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Introduction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200" kern="1200" dirty="0"/>
            <a:t>(3:00 PM - 3:15 PM):</a:t>
          </a:r>
          <a:endParaRPr lang="en-US" sz="1200" kern="1200" dirty="0"/>
        </a:p>
      </dsp:txBody>
      <dsp:txXfrm>
        <a:off x="6962" y="1068422"/>
        <a:ext cx="1636874" cy="870389"/>
      </dsp:txXfrm>
    </dsp:sp>
    <dsp:sp modelId="{67937974-D9FA-453C-8EE5-DCF1F1F6042F}">
      <dsp:nvSpPr>
        <dsp:cNvPr id="0" name=""/>
        <dsp:cNvSpPr/>
      </dsp:nvSpPr>
      <dsp:spPr>
        <a:xfrm>
          <a:off x="6962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Welcome and introduction to the hackathon’s objectives.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Brief overview of Generative AI and its applications.</a:t>
          </a:r>
          <a:endParaRPr lang="en-US" sz="1700" kern="1200"/>
        </a:p>
      </dsp:txBody>
      <dsp:txXfrm>
        <a:off x="6962" y="2033827"/>
        <a:ext cx="1636874" cy="3008190"/>
      </dsp:txXfrm>
    </dsp:sp>
    <dsp:sp modelId="{B9C7EAF0-A356-458D-81B6-D4AF2BB50B6C}">
      <dsp:nvSpPr>
        <dsp:cNvPr id="0" name=""/>
        <dsp:cNvSpPr/>
      </dsp:nvSpPr>
      <dsp:spPr>
        <a:xfrm>
          <a:off x="1930290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8D887-840A-4173-9505-86B200DF734D}">
      <dsp:nvSpPr>
        <dsp:cNvPr id="0" name=""/>
        <dsp:cNvSpPr/>
      </dsp:nvSpPr>
      <dsp:spPr>
        <a:xfrm>
          <a:off x="1930290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Challenge Definition and Team Formation </a:t>
          </a:r>
          <a:r>
            <a:rPr lang="en-GB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Neue Haas Grotesk Text Pro"/>
              <a:ea typeface="+mn-ea"/>
              <a:cs typeface="+mn-cs"/>
            </a:rPr>
            <a:t>(3:15 PM - 3:30 PM):</a:t>
          </a:r>
          <a:endParaRPr 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eue Haas Grotesk Text Pro"/>
            <a:ea typeface="+mn-ea"/>
            <a:cs typeface="+mn-cs"/>
          </a:endParaRPr>
        </a:p>
      </dsp:txBody>
      <dsp:txXfrm>
        <a:off x="1930290" y="1068422"/>
        <a:ext cx="1636874" cy="870389"/>
      </dsp:txXfrm>
    </dsp:sp>
    <dsp:sp modelId="{C8C81BF5-C96A-418F-8D41-353C2C0E0474}">
      <dsp:nvSpPr>
        <dsp:cNvPr id="0" name=""/>
        <dsp:cNvSpPr/>
      </dsp:nvSpPr>
      <dsp:spPr>
        <a:xfrm>
          <a:off x="1930290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Identification of common, time-consuming business processes.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Formation of multidisciplinary teams to foster collaboration and diverse ideas.</a:t>
          </a:r>
          <a:endParaRPr lang="en-US" sz="1700" kern="1200" dirty="0"/>
        </a:p>
      </dsp:txBody>
      <dsp:txXfrm>
        <a:off x="1930290" y="2033827"/>
        <a:ext cx="1636874" cy="3008190"/>
      </dsp:txXfrm>
    </dsp:sp>
    <dsp:sp modelId="{9FA02A76-73C4-4E22-AC46-4E246EA93F1A}">
      <dsp:nvSpPr>
        <dsp:cNvPr id="0" name=""/>
        <dsp:cNvSpPr/>
      </dsp:nvSpPr>
      <dsp:spPr>
        <a:xfrm>
          <a:off x="3853618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0F1E1-DB98-48FB-BBCB-BE8054EF6E9C}">
      <dsp:nvSpPr>
        <dsp:cNvPr id="0" name=""/>
        <dsp:cNvSpPr/>
      </dsp:nvSpPr>
      <dsp:spPr>
        <a:xfrm>
          <a:off x="3853618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Technical Tools </a:t>
          </a:r>
          <a:r>
            <a:rPr lang="en-GB" sz="1200" kern="1200" dirty="0"/>
            <a:t>(3:30 PM - 4:00 PM):</a:t>
          </a:r>
          <a:endParaRPr lang="en-US" sz="1400" kern="1200" dirty="0"/>
        </a:p>
      </dsp:txBody>
      <dsp:txXfrm>
        <a:off x="3853618" y="1068422"/>
        <a:ext cx="1636874" cy="870389"/>
      </dsp:txXfrm>
    </dsp:sp>
    <dsp:sp modelId="{DE1D2819-CC78-4980-B527-BB00026D3600}">
      <dsp:nvSpPr>
        <dsp:cNvPr id="0" name=""/>
        <dsp:cNvSpPr/>
      </dsp:nvSpPr>
      <dsp:spPr>
        <a:xfrm>
          <a:off x="3873277" y="1561872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Tools Primer: introducing participants to OpenAI's advanced AI tools, Make.com's and other low-code / no-code tools.</a:t>
          </a:r>
          <a:endParaRPr lang="en-US" sz="1700" kern="1200"/>
        </a:p>
      </dsp:txBody>
      <dsp:txXfrm>
        <a:off x="3873277" y="1561872"/>
        <a:ext cx="1636874" cy="3008190"/>
      </dsp:txXfrm>
    </dsp:sp>
    <dsp:sp modelId="{44AFCAA5-8CD7-4C8C-97B5-119E8FC1808E}">
      <dsp:nvSpPr>
        <dsp:cNvPr id="0" name=""/>
        <dsp:cNvSpPr/>
      </dsp:nvSpPr>
      <dsp:spPr>
        <a:xfrm>
          <a:off x="5776946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F1DD1-70BA-45C3-8061-D99ACA042A8B}">
      <dsp:nvSpPr>
        <dsp:cNvPr id="0" name=""/>
        <dsp:cNvSpPr/>
      </dsp:nvSpPr>
      <dsp:spPr>
        <a:xfrm>
          <a:off x="5776946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Solution Development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200" kern="1200" dirty="0"/>
            <a:t>(4:00 PM - 5:15 PM):</a:t>
          </a:r>
          <a:endParaRPr lang="en-US" sz="1400" kern="1200" dirty="0"/>
        </a:p>
      </dsp:txBody>
      <dsp:txXfrm>
        <a:off x="5776946" y="1068422"/>
        <a:ext cx="1636874" cy="870389"/>
      </dsp:txXfrm>
    </dsp:sp>
    <dsp:sp modelId="{00C567B2-D815-4C72-95C7-3484D9668020}">
      <dsp:nvSpPr>
        <dsp:cNvPr id="0" name=""/>
        <dsp:cNvSpPr/>
      </dsp:nvSpPr>
      <dsp:spPr>
        <a:xfrm>
          <a:off x="5776946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Teams work on ideating and developing their solutions.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Continuous support and guidance provided throughout the process.</a:t>
          </a:r>
          <a:endParaRPr lang="en-US" sz="1700" kern="1200"/>
        </a:p>
      </dsp:txBody>
      <dsp:txXfrm>
        <a:off x="5776946" y="2033827"/>
        <a:ext cx="1636874" cy="3008190"/>
      </dsp:txXfrm>
    </dsp:sp>
    <dsp:sp modelId="{D3E4691F-1785-41F4-ACBD-831AFDE2E1A0}">
      <dsp:nvSpPr>
        <dsp:cNvPr id="0" name=""/>
        <dsp:cNvSpPr/>
      </dsp:nvSpPr>
      <dsp:spPr>
        <a:xfrm>
          <a:off x="7700274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768AA-9F8C-4DB9-ABA0-BE72009AE658}">
      <dsp:nvSpPr>
        <dsp:cNvPr id="0" name=""/>
        <dsp:cNvSpPr/>
      </dsp:nvSpPr>
      <dsp:spPr>
        <a:xfrm>
          <a:off x="7700274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Project Presentations </a:t>
          </a:r>
          <a:br>
            <a:rPr lang="en-GB" sz="1400" kern="1200" dirty="0"/>
          </a:br>
          <a:r>
            <a:rPr lang="en-GB" sz="1200" kern="1200" dirty="0"/>
            <a:t>(5:15 PM - 5:45 PM):</a:t>
          </a:r>
          <a:endParaRPr lang="en-US" sz="1400" kern="1200" dirty="0"/>
        </a:p>
      </dsp:txBody>
      <dsp:txXfrm>
        <a:off x="7700274" y="1068422"/>
        <a:ext cx="1636874" cy="870389"/>
      </dsp:txXfrm>
    </dsp:sp>
    <dsp:sp modelId="{24D7CEEB-B487-48BC-9FF8-131483CD059B}">
      <dsp:nvSpPr>
        <dsp:cNvPr id="0" name=""/>
        <dsp:cNvSpPr/>
      </dsp:nvSpPr>
      <dsp:spPr>
        <a:xfrm>
          <a:off x="7700274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Each team presents their solution.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Evaluation of solutions by a panel of judges.</a:t>
          </a:r>
          <a:endParaRPr lang="en-US" sz="1700" kern="1200"/>
        </a:p>
      </dsp:txBody>
      <dsp:txXfrm>
        <a:off x="7700274" y="2033827"/>
        <a:ext cx="1636874" cy="3008190"/>
      </dsp:txXfrm>
    </dsp:sp>
    <dsp:sp modelId="{138BFB9D-FDDE-4097-B9C3-9D4720BB76D3}">
      <dsp:nvSpPr>
        <dsp:cNvPr id="0" name=""/>
        <dsp:cNvSpPr/>
      </dsp:nvSpPr>
      <dsp:spPr>
        <a:xfrm>
          <a:off x="9623602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1508F-E3F6-4C4D-A931-E79F9663EC9A}">
      <dsp:nvSpPr>
        <dsp:cNvPr id="0" name=""/>
        <dsp:cNvSpPr/>
      </dsp:nvSpPr>
      <dsp:spPr>
        <a:xfrm>
          <a:off x="9623602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Closing and Recognition </a:t>
          </a:r>
          <a:br>
            <a:rPr lang="en-GB" sz="1400" kern="1200" dirty="0"/>
          </a:br>
          <a:r>
            <a:rPr lang="en-GB" sz="1200" kern="1200" dirty="0"/>
            <a:t>(6:00 PM - 6:15 PM):</a:t>
          </a:r>
          <a:endParaRPr lang="en-US" sz="1200" kern="1200" dirty="0"/>
        </a:p>
      </dsp:txBody>
      <dsp:txXfrm>
        <a:off x="9623602" y="1068422"/>
        <a:ext cx="1636874" cy="870389"/>
      </dsp:txXfrm>
    </dsp:sp>
    <dsp:sp modelId="{76FFB30C-54EE-43D2-898B-606C5B83DBF8}">
      <dsp:nvSpPr>
        <dsp:cNvPr id="0" name=""/>
        <dsp:cNvSpPr/>
      </dsp:nvSpPr>
      <dsp:spPr>
        <a:xfrm>
          <a:off x="9623602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Summary of the ideas presented and selection of outstanding projects.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Prize distribution and closing remarks.</a:t>
          </a:r>
          <a:endParaRPr lang="en-US" sz="1700" kern="1200"/>
        </a:p>
      </dsp:txBody>
      <dsp:txXfrm>
        <a:off x="9623602" y="2033827"/>
        <a:ext cx="1636874" cy="3008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0F931-0E88-474D-A7A0-2818A3B12EE9}">
      <dsp:nvSpPr>
        <dsp:cNvPr id="0" name=""/>
        <dsp:cNvSpPr/>
      </dsp:nvSpPr>
      <dsp:spPr>
        <a:xfrm>
          <a:off x="602" y="460319"/>
          <a:ext cx="2513822" cy="2513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Volunteers to present their initial ideas about which business processes might be common and time-consuming.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(2 minutes each)</a:t>
          </a:r>
          <a:endParaRPr lang="en-US" sz="1400" kern="1200" dirty="0"/>
        </a:p>
      </dsp:txBody>
      <dsp:txXfrm>
        <a:off x="368743" y="828460"/>
        <a:ext cx="1777540" cy="1777540"/>
      </dsp:txXfrm>
    </dsp:sp>
    <dsp:sp modelId="{D173E649-379B-42CD-95D1-ABDFF1422357}">
      <dsp:nvSpPr>
        <dsp:cNvPr id="0" name=""/>
        <dsp:cNvSpPr/>
      </dsp:nvSpPr>
      <dsp:spPr>
        <a:xfrm>
          <a:off x="2317430" y="105284"/>
          <a:ext cx="1562769" cy="848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317430" y="274967"/>
        <a:ext cx="1308245" cy="509048"/>
      </dsp:txXfrm>
    </dsp:sp>
    <dsp:sp modelId="{5EAD0233-96FB-4564-AC6F-8F7998B0A829}">
      <dsp:nvSpPr>
        <dsp:cNvPr id="0" name=""/>
        <dsp:cNvSpPr/>
      </dsp:nvSpPr>
      <dsp:spPr>
        <a:xfrm>
          <a:off x="3771665" y="460319"/>
          <a:ext cx="2513822" cy="2513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Other students can choose to join the volunteer's idea using ink below or present their own in the next round of volunteers.</a:t>
          </a:r>
          <a:endParaRPr lang="en-US" sz="1400" kern="1200" dirty="0"/>
        </a:p>
      </dsp:txBody>
      <dsp:txXfrm>
        <a:off x="4139806" y="828460"/>
        <a:ext cx="1777540" cy="1777540"/>
      </dsp:txXfrm>
    </dsp:sp>
    <dsp:sp modelId="{A529E22C-0FFA-49EC-BE7F-DB0C470B33FA}">
      <dsp:nvSpPr>
        <dsp:cNvPr id="0" name=""/>
        <dsp:cNvSpPr/>
      </dsp:nvSpPr>
      <dsp:spPr>
        <a:xfrm rot="10800000">
          <a:off x="2405889" y="2480762"/>
          <a:ext cx="1562769" cy="848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2660413" y="2650445"/>
        <a:ext cx="1308245" cy="509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7E561-D72F-4089-A422-CD4ECEDE4DAC}" type="datetimeFigureOut">
              <a:rPr lang="en-GB" smtClean="0"/>
              <a:t>19/01/2025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9D119-BE8F-43B8-8BE2-DFF9BC7696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9D119-BE8F-43B8-8BE2-DFF9BC7696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3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7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1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8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6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0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0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ADpijI_TqnE?feature=oembed" TargetMode="Externa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3tA-cjKsCpo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bing.com/create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tvluN1Vb-w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TmXjczc3Uk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oiMvfMfpjc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hyperlink" Target="http://bit.ly/3CbuUSj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BF1194-D1CF-B102-3201-D71A59724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C1DF-8D16-FDD5-86BE-D74C3F1CC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1010" y="3485551"/>
            <a:ext cx="4475193" cy="1699615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MDBI Smart Automation Hackathon</a:t>
            </a:r>
            <a:endParaRPr lang="en-GB" sz="2800" dirty="0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8F074565-A42D-D8FF-B58A-03B6158B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/>
          <a:stretch/>
        </p:blipFill>
        <p:spPr>
          <a:xfrm>
            <a:off x="1" y="1"/>
            <a:ext cx="11083206" cy="5435337"/>
          </a:xfrm>
          <a:custGeom>
            <a:avLst/>
            <a:gdLst/>
            <a:ahLst/>
            <a:cxnLst/>
            <a:rect l="l" t="t" r="r" b="b"/>
            <a:pathLst>
              <a:path w="11083206" h="5435337">
                <a:moveTo>
                  <a:pt x="0" y="0"/>
                </a:moveTo>
                <a:lnTo>
                  <a:pt x="11083206" y="0"/>
                </a:lnTo>
                <a:lnTo>
                  <a:pt x="5168524" y="4641089"/>
                </a:lnTo>
                <a:lnTo>
                  <a:pt x="5085316" y="4703074"/>
                </a:lnTo>
                <a:cubicBezTo>
                  <a:pt x="4435761" y="5161781"/>
                  <a:pt x="3691447" y="5401005"/>
                  <a:pt x="2944961" y="5431897"/>
                </a:cubicBezTo>
                <a:cubicBezTo>
                  <a:pt x="2867202" y="5435115"/>
                  <a:pt x="2789419" y="5436072"/>
                  <a:pt x="2711718" y="5434782"/>
                </a:cubicBezTo>
                <a:cubicBezTo>
                  <a:pt x="1764730" y="5419051"/>
                  <a:pt x="829783" y="5069425"/>
                  <a:pt x="96317" y="4408720"/>
                </a:cubicBezTo>
                <a:lnTo>
                  <a:pt x="0" y="43175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13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1230731"/>
            <a:ext cx="8058635" cy="541885"/>
          </a:xfrm>
          <a:prstGeom prst="rect">
            <a:avLst/>
          </a:prstGeom>
        </p:spPr>
        <p:txBody>
          <a:bodyPr vert="horz" wrap="square" lIns="0" tIns="48964" rIns="0" bIns="0" rtlCol="0" anchor="t">
            <a:spAutoFit/>
          </a:bodyPr>
          <a:lstStyle/>
          <a:p>
            <a:pPr marL="3665657">
              <a:lnSpc>
                <a:spcPct val="100000"/>
              </a:lnSpc>
              <a:spcBef>
                <a:spcPts val="113"/>
              </a:spcBef>
            </a:pPr>
            <a:r>
              <a:rPr dirty="0"/>
              <a:t>Low</a:t>
            </a:r>
            <a:r>
              <a:rPr spc="5" dirty="0"/>
              <a:t> </a:t>
            </a:r>
            <a:r>
              <a:rPr spc="-18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2676" y="2222200"/>
            <a:ext cx="8623069" cy="24640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10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671577"/>
            <a:ext cx="8058635" cy="1042740"/>
          </a:xfrm>
          <a:prstGeom prst="rect">
            <a:avLst/>
          </a:prstGeom>
        </p:spPr>
        <p:txBody>
          <a:bodyPr vert="horz" wrap="square" lIns="0" tIns="57295" rIns="0" bIns="0" rtlCol="0" anchor="b">
            <a:spAutoFit/>
          </a:bodyPr>
          <a:lstStyle/>
          <a:p>
            <a:pPr marL="1843769">
              <a:lnSpc>
                <a:spcPct val="100000"/>
              </a:lnSpc>
              <a:spcBef>
                <a:spcPts val="113"/>
              </a:spcBef>
            </a:pPr>
            <a:r>
              <a:rPr dirty="0"/>
              <a:t>Map</a:t>
            </a:r>
            <a:r>
              <a:rPr spc="18" dirty="0"/>
              <a:t> </a:t>
            </a:r>
            <a:r>
              <a:rPr dirty="0"/>
              <a:t>of</a:t>
            </a:r>
            <a:r>
              <a:rPr spc="14" dirty="0"/>
              <a:t> </a:t>
            </a:r>
            <a:r>
              <a:rPr dirty="0"/>
              <a:t>no-code</a:t>
            </a:r>
            <a:r>
              <a:rPr spc="32" dirty="0"/>
              <a:t> </a:t>
            </a:r>
            <a:r>
              <a:rPr dirty="0"/>
              <a:t>tools</a:t>
            </a:r>
            <a:r>
              <a:rPr spc="32" dirty="0"/>
              <a:t> </a:t>
            </a:r>
            <a:r>
              <a:rPr spc="-9" dirty="0"/>
              <a:t>landscape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904" y="1213365"/>
            <a:ext cx="5529240" cy="46351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50370" y="6129014"/>
            <a:ext cx="9693331" cy="492325"/>
          </a:xfrm>
          <a:custGeom>
            <a:avLst/>
            <a:gdLst/>
            <a:ahLst/>
            <a:cxnLst/>
            <a:rect l="l" t="t" r="r" b="b"/>
            <a:pathLst>
              <a:path w="10689590" h="542925">
                <a:moveTo>
                  <a:pt x="10689336" y="542544"/>
                </a:moveTo>
                <a:lnTo>
                  <a:pt x="0" y="542544"/>
                </a:lnTo>
                <a:lnTo>
                  <a:pt x="0" y="0"/>
                </a:lnTo>
                <a:lnTo>
                  <a:pt x="10689336" y="0"/>
                </a:lnTo>
                <a:lnTo>
                  <a:pt x="10689336" y="54254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 txBox="1"/>
          <p:nvPr/>
        </p:nvSpPr>
        <p:spPr>
          <a:xfrm>
            <a:off x="3647597" y="6153459"/>
            <a:ext cx="4905975" cy="373322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>
              <a:spcBef>
                <a:spcPts val="82"/>
              </a:spcBef>
            </a:pP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Low</a:t>
            </a:r>
            <a:r>
              <a:rPr sz="2358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2358" spc="-7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sz="2358" spc="-6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classified</a:t>
            </a:r>
            <a:r>
              <a:rPr sz="2358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358" spc="-82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spc="-9" dirty="0">
                <a:solidFill>
                  <a:srgbClr val="FFFFFF"/>
                </a:solidFill>
                <a:latin typeface="Arial MT"/>
                <a:cs typeface="Arial MT"/>
              </a:rPr>
              <a:t>field</a:t>
            </a:r>
            <a:endParaRPr sz="2358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11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3399" y="672773"/>
            <a:ext cx="8290689" cy="596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24615" y="6639305"/>
            <a:ext cx="222842" cy="131995"/>
          </a:xfrm>
          <a:prstGeom prst="rect">
            <a:avLst/>
          </a:prstGeom>
        </p:spPr>
        <p:txBody>
          <a:bodyPr vert="horz" wrap="square" lIns="0" tIns="13243" rIns="0" bIns="0" rtlCol="0">
            <a:spAutoFit/>
          </a:bodyPr>
          <a:lstStyle/>
          <a:p>
            <a:pPr marL="11516">
              <a:spcBef>
                <a:spcPts val="103"/>
              </a:spcBef>
            </a:pPr>
            <a:r>
              <a:rPr sz="771" dirty="0">
                <a:latin typeface="Arial MT"/>
                <a:cs typeface="Arial MT"/>
              </a:rPr>
              <a:t>10</a:t>
            </a:r>
            <a:r>
              <a:rPr sz="771" spc="14" dirty="0">
                <a:latin typeface="Arial MT"/>
                <a:cs typeface="Arial MT"/>
              </a:rPr>
              <a:t> </a:t>
            </a:r>
            <a:r>
              <a:rPr sz="771" spc="-45" dirty="0">
                <a:latin typeface="Symbol"/>
                <a:cs typeface="Symbol"/>
              </a:rPr>
              <a:t></a:t>
            </a:r>
            <a:endParaRPr sz="771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9275E46-E427-6291-461F-B86E2622DA79}"/>
              </a:ext>
            </a:extLst>
          </p:cNvPr>
          <p:cNvSpPr txBox="1">
            <a:spLocks/>
          </p:cNvSpPr>
          <p:nvPr/>
        </p:nvSpPr>
        <p:spPr>
          <a:xfrm>
            <a:off x="389309" y="57380"/>
            <a:ext cx="9914780" cy="533719"/>
          </a:xfrm>
          <a:prstGeom prst="rect">
            <a:avLst/>
          </a:prstGeom>
        </p:spPr>
        <p:txBody>
          <a:bodyPr vert="horz" wrap="square" lIns="0" tIns="63184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84045">
              <a:lnSpc>
                <a:spcPct val="100000"/>
              </a:lnSpc>
              <a:spcBef>
                <a:spcPts val="125"/>
              </a:spcBef>
            </a:pPr>
            <a:r>
              <a:rPr lang="en-GB"/>
              <a:t>The</a:t>
            </a:r>
            <a:r>
              <a:rPr lang="en-GB" spc="50"/>
              <a:t> </a:t>
            </a:r>
            <a:r>
              <a:rPr lang="en-GB" spc="-10"/>
              <a:t>low-</a:t>
            </a:r>
            <a:r>
              <a:rPr lang="en-GB"/>
              <a:t>code,</a:t>
            </a:r>
            <a:r>
              <a:rPr lang="en-GB" spc="50"/>
              <a:t> </a:t>
            </a:r>
            <a:r>
              <a:rPr lang="en-GB"/>
              <a:t>no-code</a:t>
            </a:r>
            <a:r>
              <a:rPr lang="en-GB" spc="50"/>
              <a:t> </a:t>
            </a:r>
            <a:r>
              <a:rPr lang="en-GB" spc="-10"/>
              <a:t>landscape</a:t>
            </a:r>
            <a:endParaRPr lang="en-GB"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1230732"/>
            <a:ext cx="8058635" cy="736178"/>
          </a:xfrm>
          <a:prstGeom prst="rect">
            <a:avLst/>
          </a:prstGeom>
        </p:spPr>
        <p:txBody>
          <a:bodyPr vert="horz" wrap="square" lIns="0" tIns="10365" rIns="0" bIns="0" rtlCol="0" anchor="t">
            <a:spAutoFit/>
          </a:bodyPr>
          <a:lstStyle/>
          <a:p>
            <a:pPr marL="15547">
              <a:lnSpc>
                <a:spcPct val="100000"/>
              </a:lnSpc>
              <a:spcBef>
                <a:spcPts val="82"/>
              </a:spcBef>
            </a:pPr>
            <a:r>
              <a:rPr sz="2358" dirty="0"/>
              <a:t>The</a:t>
            </a:r>
            <a:r>
              <a:rPr sz="2358" spc="-68" dirty="0"/>
              <a:t> </a:t>
            </a:r>
            <a:r>
              <a:rPr sz="2358" spc="-9" dirty="0"/>
              <a:t>no-</a:t>
            </a:r>
            <a:r>
              <a:rPr sz="2358" dirty="0"/>
              <a:t>code</a:t>
            </a:r>
            <a:r>
              <a:rPr sz="2358" spc="-63" dirty="0"/>
              <a:t> </a:t>
            </a:r>
            <a:r>
              <a:rPr sz="2358" dirty="0"/>
              <a:t>tools</a:t>
            </a:r>
            <a:r>
              <a:rPr sz="2358" spc="-68" dirty="0"/>
              <a:t> </a:t>
            </a:r>
            <a:r>
              <a:rPr sz="2358" dirty="0"/>
              <a:t>you</a:t>
            </a:r>
            <a:r>
              <a:rPr sz="2358" spc="-32" dirty="0"/>
              <a:t> </a:t>
            </a:r>
            <a:r>
              <a:rPr sz="2358" dirty="0"/>
              <a:t>can</a:t>
            </a:r>
            <a:r>
              <a:rPr sz="2358" spc="-54" dirty="0"/>
              <a:t> </a:t>
            </a:r>
            <a:r>
              <a:rPr sz="2358" dirty="0"/>
              <a:t>use</a:t>
            </a:r>
            <a:r>
              <a:rPr sz="2358" spc="-45" dirty="0"/>
              <a:t> </a:t>
            </a:r>
            <a:r>
              <a:rPr sz="2358" dirty="0"/>
              <a:t>to</a:t>
            </a:r>
            <a:r>
              <a:rPr sz="2358" spc="-50" dirty="0"/>
              <a:t> </a:t>
            </a:r>
            <a:r>
              <a:rPr sz="2358" dirty="0"/>
              <a:t>build</a:t>
            </a:r>
            <a:r>
              <a:rPr sz="2358" spc="-100" dirty="0"/>
              <a:t> </a:t>
            </a:r>
            <a:r>
              <a:rPr sz="2358" dirty="0"/>
              <a:t>a</a:t>
            </a:r>
            <a:r>
              <a:rPr sz="2358" spc="-68" dirty="0"/>
              <a:t> </a:t>
            </a:r>
            <a:r>
              <a:rPr sz="2358" spc="-18" dirty="0"/>
              <a:t>One-</a:t>
            </a:r>
            <a:r>
              <a:rPr sz="2358" dirty="0"/>
              <a:t>Person</a:t>
            </a:r>
            <a:r>
              <a:rPr sz="2358" spc="-50" dirty="0"/>
              <a:t> </a:t>
            </a:r>
            <a:r>
              <a:rPr sz="2358" spc="-9" dirty="0"/>
              <a:t>Business</a:t>
            </a:r>
            <a:endParaRPr sz="235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530" y="1616899"/>
            <a:ext cx="8731253" cy="36704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13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607" y="77391"/>
            <a:ext cx="400769" cy="718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9518" y="420300"/>
            <a:ext cx="3377601" cy="392366"/>
          </a:xfrm>
          <a:prstGeom prst="rect">
            <a:avLst/>
          </a:prstGeom>
        </p:spPr>
        <p:txBody>
          <a:bodyPr vert="horz" wrap="square" lIns="0" tIns="10365" rIns="0" bIns="0" rtlCol="0" anchor="t">
            <a:spAutoFit/>
          </a:bodyPr>
          <a:lstStyle/>
          <a:p>
            <a:pPr marL="222842" marR="4607" indent="-211900">
              <a:lnSpc>
                <a:spcPct val="100699"/>
              </a:lnSpc>
              <a:spcBef>
                <a:spcPts val="82"/>
              </a:spcBef>
            </a:pPr>
            <a:r>
              <a:rPr sz="2630" i="1" spc="317" dirty="0">
                <a:solidFill>
                  <a:srgbClr val="FF0000"/>
                </a:solidFill>
                <a:latin typeface="Cambria"/>
                <a:cs typeface="Cambria"/>
              </a:rPr>
              <a:t>Low</a:t>
            </a:r>
            <a:r>
              <a:rPr sz="2630" i="1" spc="15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630" i="1" spc="363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630" i="1" spc="15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630" spc="-103" dirty="0">
                <a:solidFill>
                  <a:srgbClr val="FF0000"/>
                </a:solidFill>
                <a:latin typeface="Tahoma"/>
                <a:cs typeface="Tahoma"/>
              </a:rPr>
              <a:t>&amp; </a:t>
            </a:r>
            <a:r>
              <a:rPr sz="2630" spc="127" dirty="0">
                <a:solidFill>
                  <a:srgbClr val="FF0000"/>
                </a:solidFill>
                <a:latin typeface="Tahoma"/>
                <a:cs typeface="Tahoma"/>
              </a:rPr>
              <a:t>RPA</a:t>
            </a:r>
            <a:endParaRPr sz="263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5486" y="6281938"/>
            <a:ext cx="96738" cy="104621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>
              <a:spcBef>
                <a:spcPts val="109"/>
              </a:spcBef>
            </a:pPr>
            <a:r>
              <a:rPr sz="589" spc="-68" dirty="0">
                <a:solidFill>
                  <a:srgbClr val="697475"/>
                </a:solidFill>
                <a:latin typeface="Verdana"/>
                <a:cs typeface="Verdana"/>
              </a:rPr>
              <a:t>17</a:t>
            </a:r>
            <a:endParaRPr sz="589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14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pic>
        <p:nvPicPr>
          <p:cNvPr id="8" name="Online Media 7" title="What is Make?">
            <a:hlinkClick r:id="" action="ppaction://media"/>
            <a:extLst>
              <a:ext uri="{FF2B5EF4-FFF2-40B4-BE49-F238E27FC236}">
                <a16:creationId xmlns:a16="http://schemas.microsoft.com/office/drawing/2014/main" id="{5091B812-46A0-31E9-B612-C3251FE228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9890" y="1104172"/>
            <a:ext cx="9264015" cy="5230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4F57-A5DD-A875-2465-29C80D96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42" y="482152"/>
            <a:ext cx="8886884" cy="1043078"/>
          </a:xfrm>
        </p:spPr>
        <p:txBody>
          <a:bodyPr/>
          <a:lstStyle/>
          <a:p>
            <a:r>
              <a:rPr lang="en-GB" dirty="0"/>
              <a:t>Jingle with </a:t>
            </a:r>
            <a:r>
              <a:rPr lang="en-GB" dirty="0" err="1"/>
              <a:t>Suno</a:t>
            </a:r>
            <a:r>
              <a:rPr lang="en-GB" dirty="0"/>
              <a:t> AI</a:t>
            </a:r>
          </a:p>
        </p:txBody>
      </p:sp>
      <p:pic>
        <p:nvPicPr>
          <p:cNvPr id="3" name="Online Media 2" title="SUNO AI: How To Create Your Own Song In 2 Minutes (Beginners Tutorial)">
            <a:hlinkClick r:id="" action="ppaction://media"/>
            <a:extLst>
              <a:ext uri="{FF2B5EF4-FFF2-40B4-BE49-F238E27FC236}">
                <a16:creationId xmlns:a16="http://schemas.microsoft.com/office/drawing/2014/main" id="{649D38D1-89C9-1626-BFB9-78D8434A61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12545" y="1231810"/>
            <a:ext cx="9111615" cy="51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0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C5C2-7D27-0377-7D71-D7F22AC8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with </a:t>
            </a:r>
            <a:r>
              <a:rPr lang="en-GB" dirty="0">
                <a:hlinkClick r:id="rId2"/>
              </a:rPr>
              <a:t>http://bing.com/create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9F53-A3FD-96F9-BE9B-2B98E2B9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2112065"/>
            <a:ext cx="8605520" cy="42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1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1DDBA-0679-566D-FCCB-AD2D72A8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064" y="1143000"/>
            <a:ext cx="3267919" cy="3813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Promo video with Synthesia.io</a:t>
            </a:r>
          </a:p>
        </p:txBody>
      </p:sp>
      <p:pic>
        <p:nvPicPr>
          <p:cNvPr id="3" name="Online Media 2" title="AI Video That ACTUALLY Makes Your Job Easier?">
            <a:hlinkClick r:id="" action="ppaction://media"/>
            <a:extLst>
              <a:ext uri="{FF2B5EF4-FFF2-40B4-BE49-F238E27FC236}">
                <a16:creationId xmlns:a16="http://schemas.microsoft.com/office/drawing/2014/main" id="{5D1CC802-3734-87A9-C6C8-AF24A76DFA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17920" y="259187"/>
            <a:ext cx="3535680" cy="62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AF01-507A-FB26-E3E1-59EF1CF5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5" y="203200"/>
            <a:ext cx="8886884" cy="1043078"/>
          </a:xfrm>
        </p:spPr>
        <p:txBody>
          <a:bodyPr/>
          <a:lstStyle/>
          <a:p>
            <a:r>
              <a:rPr lang="en-GB" dirty="0"/>
              <a:t>Website creation</a:t>
            </a:r>
          </a:p>
        </p:txBody>
      </p:sp>
      <p:pic>
        <p:nvPicPr>
          <p:cNvPr id="3" name="Online Media 2" title="Webflow in 100 seconds">
            <a:hlinkClick r:id="" action="ppaction://media"/>
            <a:extLst>
              <a:ext uri="{FF2B5EF4-FFF2-40B4-BE49-F238E27FC236}">
                <a16:creationId xmlns:a16="http://schemas.microsoft.com/office/drawing/2014/main" id="{E9D75A8D-C74A-1797-41B6-50E73CEF93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6799" y="932981"/>
            <a:ext cx="9937077" cy="56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0A11-ADDE-C8A7-83E9-50515699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8" y="265842"/>
            <a:ext cx="8886884" cy="1043078"/>
          </a:xfrm>
        </p:spPr>
        <p:txBody>
          <a:bodyPr/>
          <a:lstStyle/>
          <a:p>
            <a:r>
              <a:rPr lang="en-GB" dirty="0"/>
              <a:t>Mobile App Creation – Flutter Flow</a:t>
            </a:r>
          </a:p>
        </p:txBody>
      </p:sp>
      <p:pic>
        <p:nvPicPr>
          <p:cNvPr id="3" name="Online Media 2" title="Introduction | To Do App | FlutterFlow for Beginners">
            <a:hlinkClick r:id="" action="ppaction://media"/>
            <a:extLst>
              <a:ext uri="{FF2B5EF4-FFF2-40B4-BE49-F238E27FC236}">
                <a16:creationId xmlns:a16="http://schemas.microsoft.com/office/drawing/2014/main" id="{29311116-B3DF-16B8-EC3B-F3BD8150BB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9148" y="687188"/>
            <a:ext cx="10773594" cy="60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D00CB3E-22D8-C88A-E699-CC9736BC9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E82A4-F723-93A3-7C6B-07FD4538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1497"/>
            <a:ext cx="8606346" cy="1257299"/>
          </a:xfrm>
        </p:spPr>
        <p:txBody>
          <a:bodyPr anchor="ctr">
            <a:normAutofit/>
          </a:bodyPr>
          <a:lstStyle/>
          <a:p>
            <a:r>
              <a:rPr lang="en-US" sz="4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MDBI Smart Automation Hackathon</a:t>
            </a:r>
            <a:endParaRPr lang="en-GB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DDEC-F05A-E436-089C-A3E7E604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029202" cy="297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Event Details: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 *   Date and Time: Wednesday, January 22, from 3:00 to 6:00 PM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 *   Location: Rooms V-401/V-402, Velázquez 130 building</a:t>
            </a:r>
            <a:endParaRPr lang="en-GB" dirty="0"/>
          </a:p>
        </p:txBody>
      </p:sp>
      <p:pic>
        <p:nvPicPr>
          <p:cNvPr id="21" name="Picture 20" descr="Three people in front of a large window">
            <a:extLst>
              <a:ext uri="{FF2B5EF4-FFF2-40B4-BE49-F238E27FC236}">
                <a16:creationId xmlns:a16="http://schemas.microsoft.com/office/drawing/2014/main" id="{85AB4463-925C-2525-850F-67FEC222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2" r="-3" b="15372"/>
          <a:stretch/>
        </p:blipFill>
        <p:spPr>
          <a:xfrm>
            <a:off x="5797434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7057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E872-C1E0-A78E-EEC4-B51C6869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Solution Development </a:t>
            </a:r>
            <a:br>
              <a:rPr lang="en-GB" sz="8000" dirty="0"/>
            </a:br>
            <a:r>
              <a:rPr lang="en-GB" sz="7300" dirty="0"/>
              <a:t>(4:00 PM - 5:15 PM):</a:t>
            </a:r>
            <a:br>
              <a:rPr lang="en-US" sz="32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42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1D97-6799-710F-A335-A21FE66DE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0204-5DCE-B6A5-189C-D474A4E6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9689690" cy="1043078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Project Presentations </a:t>
            </a:r>
            <a:br>
              <a:rPr lang="en-GB" sz="8000" dirty="0"/>
            </a:br>
            <a:r>
              <a:rPr lang="en-GB" sz="8000" dirty="0"/>
              <a:t>(5:15 PM - 5:45 PM):</a:t>
            </a:r>
          </a:p>
        </p:txBody>
      </p:sp>
    </p:spTree>
    <p:extLst>
      <p:ext uri="{BB962C8B-B14F-4D97-AF65-F5344CB8AC3E}">
        <p14:creationId xmlns:p14="http://schemas.microsoft.com/office/powerpoint/2010/main" val="10503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6A9A-4B6B-2344-C4A5-C8D5F8C9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4A8F-7A42-7ADF-AA32-E8268C8A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9689690" cy="1043078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Closing and Recognition </a:t>
            </a:r>
            <a:br>
              <a:rPr lang="en-GB" sz="8000" dirty="0"/>
            </a:br>
            <a:r>
              <a:rPr lang="en-GB" sz="8000" dirty="0"/>
              <a:t>(6:00 PM - 6:15 PM):</a:t>
            </a:r>
          </a:p>
        </p:txBody>
      </p:sp>
    </p:spTree>
    <p:extLst>
      <p:ext uri="{BB962C8B-B14F-4D97-AF65-F5344CB8AC3E}">
        <p14:creationId xmlns:p14="http://schemas.microsoft.com/office/powerpoint/2010/main" val="1366743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0782-9BE2-5431-E2ED-F238E8D9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F32A-944B-30A2-D571-EF0D1D3C2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1010" y="3485551"/>
            <a:ext cx="4475193" cy="1699615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MDBI Smart Automation Hackathon</a:t>
            </a:r>
            <a:endParaRPr lang="en-GB" sz="2800" dirty="0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38214553-C551-0C95-0154-91D9CE35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/>
          <a:stretch/>
        </p:blipFill>
        <p:spPr>
          <a:xfrm>
            <a:off x="1" y="1"/>
            <a:ext cx="11083206" cy="5435337"/>
          </a:xfrm>
          <a:custGeom>
            <a:avLst/>
            <a:gdLst/>
            <a:ahLst/>
            <a:cxnLst/>
            <a:rect l="l" t="t" r="r" b="b"/>
            <a:pathLst>
              <a:path w="11083206" h="5435337">
                <a:moveTo>
                  <a:pt x="0" y="0"/>
                </a:moveTo>
                <a:lnTo>
                  <a:pt x="11083206" y="0"/>
                </a:lnTo>
                <a:lnTo>
                  <a:pt x="5168524" y="4641089"/>
                </a:lnTo>
                <a:lnTo>
                  <a:pt x="5085316" y="4703074"/>
                </a:lnTo>
                <a:cubicBezTo>
                  <a:pt x="4435761" y="5161781"/>
                  <a:pt x="3691447" y="5401005"/>
                  <a:pt x="2944961" y="5431897"/>
                </a:cubicBezTo>
                <a:cubicBezTo>
                  <a:pt x="2867202" y="5435115"/>
                  <a:pt x="2789419" y="5436072"/>
                  <a:pt x="2711718" y="5434782"/>
                </a:cubicBezTo>
                <a:cubicBezTo>
                  <a:pt x="1764730" y="5419051"/>
                  <a:pt x="829783" y="5069425"/>
                  <a:pt x="96317" y="4408720"/>
                </a:cubicBezTo>
                <a:lnTo>
                  <a:pt x="0" y="43175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74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D302-E25C-135D-AD99-1F05EE00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5321"/>
            <a:ext cx="8886884" cy="953669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4713BE-7CA7-A073-0B84-513A8B3AA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975962"/>
              </p:ext>
            </p:extLst>
          </p:nvPr>
        </p:nvGraphicFramePr>
        <p:xfrm>
          <a:off x="477520" y="1158990"/>
          <a:ext cx="11267440" cy="533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03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595F-9091-685A-CB89-48D1BF34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9824-D447-7E50-6F80-26C7839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Challenge Definition and Team Formation </a:t>
            </a:r>
            <a:br>
              <a:rPr lang="en-GB" sz="8000" dirty="0"/>
            </a:br>
            <a:r>
              <a:rPr lang="en-GB" sz="8000" dirty="0"/>
              <a:t>(3:15 PM - 3:30 PM)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3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9D33-4AB9-8ACA-A225-AEF9D7A4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974" y="551344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GB" sz="3200" kern="1200" dirty="0"/>
              <a:t>Challenge Definition and Team Formation </a:t>
            </a:r>
            <a:br>
              <a:rPr lang="en-GB" sz="3200" kern="1200" dirty="0"/>
            </a:br>
            <a:r>
              <a:rPr lang="en-GB" sz="32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Neue Haas Grotesk Text Pro"/>
                <a:ea typeface="+mn-ea"/>
                <a:cs typeface="+mn-cs"/>
              </a:rPr>
              <a:t>(3:15 PM - 3:30 PM)</a:t>
            </a:r>
            <a:br>
              <a:rPr lang="en-GB" sz="3200" kern="1200" dirty="0"/>
            </a:br>
            <a:r>
              <a:rPr lang="en-GB" sz="3200" kern="1200" dirty="0"/>
              <a:t> </a:t>
            </a:r>
            <a:endParaRPr lang="en-GB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77DCA26-317A-76C0-809F-E4D6A955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049424"/>
              </p:ext>
            </p:extLst>
          </p:nvPr>
        </p:nvGraphicFramePr>
        <p:xfrm>
          <a:off x="2737359" y="3368382"/>
          <a:ext cx="6286090" cy="3434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B14CBAB5-D782-9228-A080-4C051BD8EFAE}"/>
              </a:ext>
            </a:extLst>
          </p:cNvPr>
          <p:cNvGrpSpPr/>
          <p:nvPr/>
        </p:nvGrpSpPr>
        <p:grpSpPr>
          <a:xfrm>
            <a:off x="293548" y="1359571"/>
            <a:ext cx="2353468" cy="2353468"/>
            <a:chOff x="2887265" y="808"/>
            <a:chExt cx="2353468" cy="235346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3ECC03-FE04-851B-0514-3C029260D465}"/>
                </a:ext>
              </a:extLst>
            </p:cNvPr>
            <p:cNvSpPr/>
            <p:nvPr/>
          </p:nvSpPr>
          <p:spPr>
            <a:xfrm>
              <a:off x="2887265" y="808"/>
              <a:ext cx="2353468" cy="23534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CA187A30-363B-13DB-FE1F-FC22259414F4}"/>
                </a:ext>
              </a:extLst>
            </p:cNvPr>
            <p:cNvSpPr txBox="1"/>
            <p:nvPr/>
          </p:nvSpPr>
          <p:spPr>
            <a:xfrm>
              <a:off x="3231922" y="345465"/>
              <a:ext cx="1664154" cy="1664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baseline="0" dirty="0"/>
                <a:t>Write down various business processes (e.g., "Invoice Processing," "Customer Service Inquiries," "Inventory Management," etc.) on index cards. 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baseline="0" dirty="0"/>
                <a:t>(5 minutes)</a:t>
              </a:r>
              <a:endParaRPr lang="en-GB" sz="1200" kern="120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2AB745-5BBC-C93C-59B9-CD9E61D15E0D}"/>
              </a:ext>
            </a:extLst>
          </p:cNvPr>
          <p:cNvCxnSpPr>
            <a:cxnSpLocks/>
            <a:stCxn id="24" idx="6"/>
            <a:endCxn id="20" idx="1"/>
          </p:cNvCxnSpPr>
          <p:nvPr/>
        </p:nvCxnSpPr>
        <p:spPr>
          <a:xfrm>
            <a:off x="2647016" y="2536305"/>
            <a:ext cx="90343" cy="254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81357A-35DD-F075-432D-C73724DA3C1A}"/>
              </a:ext>
            </a:extLst>
          </p:cNvPr>
          <p:cNvSpPr txBox="1"/>
          <p:nvPr/>
        </p:nvSpPr>
        <p:spPr>
          <a:xfrm>
            <a:off x="9301316" y="625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http://bit.ly/3CbuUSj</a:t>
            </a:r>
            <a:r>
              <a:rPr lang="en-GB" dirty="0"/>
              <a:t> </a:t>
            </a:r>
          </a:p>
        </p:txBody>
      </p:sp>
      <p:pic>
        <p:nvPicPr>
          <p:cNvPr id="39" name="Picture 3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8F72042-7938-1650-4B0B-DB6C270C1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35" y="893396"/>
            <a:ext cx="3285818" cy="3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B9B7-87E5-8F5F-A9B7-BD4786EE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81C6-DDD4-C35E-9557-5C8EA902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357223"/>
            <a:ext cx="9709355" cy="1043078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Technical Tools </a:t>
            </a:r>
            <a:br>
              <a:rPr lang="en-GB" sz="8000" dirty="0"/>
            </a:br>
            <a:r>
              <a:rPr lang="en-GB" sz="8000" dirty="0"/>
              <a:t>No Code / Low Code</a:t>
            </a:r>
            <a:br>
              <a:rPr lang="en-GB" sz="8000" dirty="0"/>
            </a:br>
            <a:r>
              <a:rPr lang="en-GB" sz="8000" dirty="0"/>
              <a:t>(3:30 PM - 4:00 PM) </a:t>
            </a:r>
            <a:br>
              <a:rPr lang="en-GB" sz="80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44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8F1EF-B6C3-4743-2B68-F32B7460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B37E-9788-177A-EA77-374CC5E1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974" y="551344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Technical Tools</a:t>
            </a:r>
            <a:br>
              <a:rPr lang="en-GB" sz="3200" dirty="0"/>
            </a:br>
            <a:r>
              <a:rPr lang="en-GB" sz="3200" dirty="0"/>
              <a:t>(3:30 PM - 4:00 PM) </a:t>
            </a:r>
            <a:br>
              <a:rPr lang="en-GB" sz="3200" kern="1200" dirty="0"/>
            </a:br>
            <a:r>
              <a:rPr lang="en-GB" sz="3200" kern="1200" dirty="0"/>
              <a:t> </a:t>
            </a:r>
            <a:endParaRPr lang="en-GB" dirty="0"/>
          </a:p>
        </p:txBody>
      </p:sp>
      <p:pic>
        <p:nvPicPr>
          <p:cNvPr id="3" name="Startup Symphony">
            <a:hlinkClick r:id="" action="ppaction://media"/>
            <a:extLst>
              <a:ext uri="{FF2B5EF4-FFF2-40B4-BE49-F238E27FC236}">
                <a16:creationId xmlns:a16="http://schemas.microsoft.com/office/drawing/2014/main" id="{13B1BAD6-8D86-5AA0-8F07-1B209CCFE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7058" y="728181"/>
            <a:ext cx="3140075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2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1164020"/>
            <a:ext cx="8058635" cy="550297"/>
          </a:xfrm>
          <a:prstGeom prst="rect">
            <a:avLst/>
          </a:prstGeom>
        </p:spPr>
        <p:txBody>
          <a:bodyPr vert="horz" wrap="square" lIns="0" tIns="57295" rIns="0" bIns="0" rtlCol="0" anchor="b">
            <a:spAutoFit/>
          </a:bodyPr>
          <a:lstStyle/>
          <a:p>
            <a:pPr marL="3355866">
              <a:lnSpc>
                <a:spcPct val="100000"/>
              </a:lnSpc>
              <a:spcBef>
                <a:spcPts val="113"/>
              </a:spcBef>
            </a:pPr>
            <a:r>
              <a:rPr spc="-9" dirty="0"/>
              <a:t>Opportunities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88830" y="2001085"/>
            <a:ext cx="2955101" cy="3424968"/>
            <a:chOff x="7434071" y="2206751"/>
            <a:chExt cx="3258820" cy="37769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4071" y="2206751"/>
              <a:ext cx="3258311" cy="37764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28825" y="2314670"/>
              <a:ext cx="930910" cy="1189355"/>
            </a:xfrm>
            <a:custGeom>
              <a:avLst/>
              <a:gdLst/>
              <a:ahLst/>
              <a:cxnLst/>
              <a:rect l="l" t="t" r="r" b="b"/>
              <a:pathLst>
                <a:path w="930909" h="1189354">
                  <a:moveTo>
                    <a:pt x="896961" y="962120"/>
                  </a:moveTo>
                  <a:lnTo>
                    <a:pt x="439293" y="962120"/>
                  </a:lnTo>
                  <a:lnTo>
                    <a:pt x="487568" y="959727"/>
                  </a:lnTo>
                  <a:lnTo>
                    <a:pt x="530387" y="952404"/>
                  </a:lnTo>
                  <a:lnTo>
                    <a:pt x="567759" y="940153"/>
                  </a:lnTo>
                  <a:lnTo>
                    <a:pt x="625252" y="901344"/>
                  </a:lnTo>
                  <a:lnTo>
                    <a:pt x="654437" y="845766"/>
                  </a:lnTo>
                  <a:lnTo>
                    <a:pt x="658082" y="811815"/>
                  </a:lnTo>
                  <a:lnTo>
                    <a:pt x="652009" y="767977"/>
                  </a:lnTo>
                  <a:lnTo>
                    <a:pt x="633786" y="732095"/>
                  </a:lnTo>
                  <a:lnTo>
                    <a:pt x="603408" y="704171"/>
                  </a:lnTo>
                  <a:lnTo>
                    <a:pt x="560870" y="684208"/>
                  </a:lnTo>
                  <a:lnTo>
                    <a:pt x="506167" y="672210"/>
                  </a:lnTo>
                  <a:lnTo>
                    <a:pt x="439293" y="668178"/>
                  </a:lnTo>
                  <a:lnTo>
                    <a:pt x="315658" y="668178"/>
                  </a:lnTo>
                  <a:lnTo>
                    <a:pt x="315658" y="489394"/>
                  </a:lnTo>
                  <a:lnTo>
                    <a:pt x="556260" y="217170"/>
                  </a:lnTo>
                  <a:lnTo>
                    <a:pt x="58483" y="217170"/>
                  </a:lnTo>
                  <a:lnTo>
                    <a:pt x="58483" y="0"/>
                  </a:lnTo>
                  <a:lnTo>
                    <a:pt x="876871" y="0"/>
                  </a:lnTo>
                  <a:lnTo>
                    <a:pt x="876871" y="175355"/>
                  </a:lnTo>
                  <a:lnTo>
                    <a:pt x="613029" y="476059"/>
                  </a:lnTo>
                  <a:lnTo>
                    <a:pt x="671642" y="488688"/>
                  </a:lnTo>
                  <a:lnTo>
                    <a:pt x="724500" y="506457"/>
                  </a:lnTo>
                  <a:lnTo>
                    <a:pt x="771606" y="529359"/>
                  </a:lnTo>
                  <a:lnTo>
                    <a:pt x="812965" y="557392"/>
                  </a:lnTo>
                  <a:lnTo>
                    <a:pt x="848582" y="590550"/>
                  </a:lnTo>
                  <a:lnTo>
                    <a:pt x="878049" y="628018"/>
                  </a:lnTo>
                  <a:lnTo>
                    <a:pt x="900960" y="668874"/>
                  </a:lnTo>
                  <a:lnTo>
                    <a:pt x="917320" y="713123"/>
                  </a:lnTo>
                  <a:lnTo>
                    <a:pt x="927132" y="760768"/>
                  </a:lnTo>
                  <a:lnTo>
                    <a:pt x="930402" y="811815"/>
                  </a:lnTo>
                  <a:lnTo>
                    <a:pt x="927062" y="861807"/>
                  </a:lnTo>
                  <a:lnTo>
                    <a:pt x="917043" y="909780"/>
                  </a:lnTo>
                  <a:lnTo>
                    <a:pt x="900344" y="955753"/>
                  </a:lnTo>
                  <a:lnTo>
                    <a:pt x="896961" y="962120"/>
                  </a:lnTo>
                  <a:close/>
                </a:path>
                <a:path w="930909" h="1189354">
                  <a:moveTo>
                    <a:pt x="445960" y="1189291"/>
                  </a:moveTo>
                  <a:lnTo>
                    <a:pt x="396733" y="1187998"/>
                  </a:lnTo>
                  <a:lnTo>
                    <a:pt x="347811" y="1184112"/>
                  </a:lnTo>
                  <a:lnTo>
                    <a:pt x="299206" y="1177626"/>
                  </a:lnTo>
                  <a:lnTo>
                    <a:pt x="250925" y="1168528"/>
                  </a:lnTo>
                  <a:lnTo>
                    <a:pt x="202977" y="1156811"/>
                  </a:lnTo>
                  <a:lnTo>
                    <a:pt x="145504" y="1138806"/>
                  </a:lnTo>
                  <a:lnTo>
                    <a:pt x="92523" y="1117353"/>
                  </a:lnTo>
                  <a:lnTo>
                    <a:pt x="44024" y="1092437"/>
                  </a:lnTo>
                  <a:lnTo>
                    <a:pt x="0" y="1064037"/>
                  </a:lnTo>
                  <a:lnTo>
                    <a:pt x="105251" y="856869"/>
                  </a:lnTo>
                  <a:lnTo>
                    <a:pt x="139972" y="880586"/>
                  </a:lnTo>
                  <a:lnTo>
                    <a:pt x="177103" y="901344"/>
                  </a:lnTo>
                  <a:lnTo>
                    <a:pt x="217202" y="919448"/>
                  </a:lnTo>
                  <a:lnTo>
                    <a:pt x="259746" y="934593"/>
                  </a:lnTo>
                  <a:lnTo>
                    <a:pt x="303874" y="946703"/>
                  </a:lnTo>
                  <a:lnTo>
                    <a:pt x="348519" y="955321"/>
                  </a:lnTo>
                  <a:lnTo>
                    <a:pt x="393665" y="960457"/>
                  </a:lnTo>
                  <a:lnTo>
                    <a:pt x="439293" y="962120"/>
                  </a:lnTo>
                  <a:lnTo>
                    <a:pt x="896961" y="962120"/>
                  </a:lnTo>
                  <a:lnTo>
                    <a:pt x="876966" y="999744"/>
                  </a:lnTo>
                  <a:lnTo>
                    <a:pt x="846748" y="1040661"/>
                  </a:lnTo>
                  <a:lnTo>
                    <a:pt x="809529" y="1077265"/>
                  </a:lnTo>
                  <a:lnTo>
                    <a:pt x="765309" y="1109565"/>
                  </a:lnTo>
                  <a:lnTo>
                    <a:pt x="714089" y="1137570"/>
                  </a:lnTo>
                  <a:lnTo>
                    <a:pt x="668345" y="1156190"/>
                  </a:lnTo>
                  <a:lnTo>
                    <a:pt x="618665" y="1170672"/>
                  </a:lnTo>
                  <a:lnTo>
                    <a:pt x="565044" y="1181016"/>
                  </a:lnTo>
                  <a:lnTo>
                    <a:pt x="507477" y="1187222"/>
                  </a:lnTo>
                  <a:lnTo>
                    <a:pt x="445960" y="1189291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909814" y="1674941"/>
            <a:ext cx="2528995" cy="3446850"/>
            <a:chOff x="4038600" y="1847088"/>
            <a:chExt cx="2788920" cy="38011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1847088"/>
              <a:ext cx="2788919" cy="38008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2987" y="2005107"/>
              <a:ext cx="937260" cy="1189355"/>
            </a:xfrm>
            <a:custGeom>
              <a:avLst/>
              <a:gdLst/>
              <a:ahLst/>
              <a:cxnLst/>
              <a:rect l="l" t="t" r="r" b="b"/>
              <a:pathLst>
                <a:path w="937259" h="1189355">
                  <a:moveTo>
                    <a:pt x="937069" y="1189196"/>
                  </a:moveTo>
                  <a:lnTo>
                    <a:pt x="53435" y="1189196"/>
                  </a:lnTo>
                  <a:lnTo>
                    <a:pt x="53435" y="1013840"/>
                  </a:lnTo>
                  <a:lnTo>
                    <a:pt x="504443" y="587882"/>
                  </a:lnTo>
                  <a:lnTo>
                    <a:pt x="537448" y="554916"/>
                  </a:lnTo>
                  <a:lnTo>
                    <a:pt x="564594" y="524315"/>
                  </a:lnTo>
                  <a:lnTo>
                    <a:pt x="601313" y="470249"/>
                  </a:lnTo>
                  <a:lnTo>
                    <a:pt x="620125" y="421195"/>
                  </a:lnTo>
                  <a:lnTo>
                    <a:pt x="626363" y="372427"/>
                  </a:lnTo>
                  <a:lnTo>
                    <a:pt x="623397" y="339456"/>
                  </a:lnTo>
                  <a:lnTo>
                    <a:pt x="599641" y="285657"/>
                  </a:lnTo>
                  <a:lnTo>
                    <a:pt x="552275" y="248401"/>
                  </a:lnTo>
                  <a:lnTo>
                    <a:pt x="482514" y="229580"/>
                  </a:lnTo>
                  <a:lnTo>
                    <a:pt x="439292" y="227171"/>
                  </a:lnTo>
                  <a:lnTo>
                    <a:pt x="401806" y="229047"/>
                  </a:lnTo>
                  <a:lnTo>
                    <a:pt x="332511" y="243659"/>
                  </a:lnTo>
                  <a:lnTo>
                    <a:pt x="271077" y="272877"/>
                  </a:lnTo>
                  <a:lnTo>
                    <a:pt x="219252" y="316701"/>
                  </a:lnTo>
                  <a:lnTo>
                    <a:pt x="197072" y="344043"/>
                  </a:lnTo>
                  <a:lnTo>
                    <a:pt x="0" y="217074"/>
                  </a:lnTo>
                  <a:lnTo>
                    <a:pt x="29490" y="178154"/>
                  </a:lnTo>
                  <a:lnTo>
                    <a:pt x="63105" y="142767"/>
                  </a:lnTo>
                  <a:lnTo>
                    <a:pt x="100853" y="110906"/>
                  </a:lnTo>
                  <a:lnTo>
                    <a:pt x="142743" y="82560"/>
                  </a:lnTo>
                  <a:lnTo>
                    <a:pt x="188785" y="57721"/>
                  </a:lnTo>
                  <a:lnTo>
                    <a:pt x="229854" y="40124"/>
                  </a:lnTo>
                  <a:lnTo>
                    <a:pt x="272863" y="25717"/>
                  </a:lnTo>
                  <a:lnTo>
                    <a:pt x="317813" y="14501"/>
                  </a:lnTo>
                  <a:lnTo>
                    <a:pt x="364708" y="6477"/>
                  </a:lnTo>
                  <a:lnTo>
                    <a:pt x="413551" y="1643"/>
                  </a:lnTo>
                  <a:lnTo>
                    <a:pt x="464343" y="0"/>
                  </a:lnTo>
                  <a:lnTo>
                    <a:pt x="515161" y="1749"/>
                  </a:lnTo>
                  <a:lnTo>
                    <a:pt x="563373" y="6886"/>
                  </a:lnTo>
                  <a:lnTo>
                    <a:pt x="608978" y="15416"/>
                  </a:lnTo>
                  <a:lnTo>
                    <a:pt x="651978" y="27343"/>
                  </a:lnTo>
                  <a:lnTo>
                    <a:pt x="692372" y="42671"/>
                  </a:lnTo>
                  <a:lnTo>
                    <a:pt x="738520" y="66155"/>
                  </a:lnTo>
                  <a:lnTo>
                    <a:pt x="779240" y="94023"/>
                  </a:lnTo>
                  <a:lnTo>
                    <a:pt x="814530" y="126267"/>
                  </a:lnTo>
                  <a:lnTo>
                    <a:pt x="844391" y="162877"/>
                  </a:lnTo>
                  <a:lnTo>
                    <a:pt x="868144" y="203453"/>
                  </a:lnTo>
                  <a:lnTo>
                    <a:pt x="885110" y="247459"/>
                  </a:lnTo>
                  <a:lnTo>
                    <a:pt x="895290" y="294893"/>
                  </a:lnTo>
                  <a:lnTo>
                    <a:pt x="898683" y="345757"/>
                  </a:lnTo>
                  <a:lnTo>
                    <a:pt x="896181" y="392672"/>
                  </a:lnTo>
                  <a:lnTo>
                    <a:pt x="888670" y="438114"/>
                  </a:lnTo>
                  <a:lnTo>
                    <a:pt x="876140" y="482073"/>
                  </a:lnTo>
                  <a:lnTo>
                    <a:pt x="858583" y="524541"/>
                  </a:lnTo>
                  <a:lnTo>
                    <a:pt x="839564" y="558900"/>
                  </a:lnTo>
                  <a:lnTo>
                    <a:pt x="814515" y="595110"/>
                  </a:lnTo>
                  <a:lnTo>
                    <a:pt x="783440" y="633172"/>
                  </a:lnTo>
                  <a:lnTo>
                    <a:pt x="746343" y="673086"/>
                  </a:lnTo>
                  <a:lnTo>
                    <a:pt x="703230" y="714851"/>
                  </a:lnTo>
                  <a:lnTo>
                    <a:pt x="434339" y="968787"/>
                  </a:lnTo>
                  <a:lnTo>
                    <a:pt x="937069" y="968787"/>
                  </a:lnTo>
                  <a:lnTo>
                    <a:pt x="937069" y="118919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48874" y="2001085"/>
            <a:ext cx="2520934" cy="3424968"/>
            <a:chOff x="332231" y="2206751"/>
            <a:chExt cx="2780030" cy="37769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231" y="2206751"/>
              <a:ext cx="2779775" cy="37764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843" y="4420869"/>
              <a:ext cx="504825" cy="1169670"/>
            </a:xfrm>
            <a:custGeom>
              <a:avLst/>
              <a:gdLst/>
              <a:ahLst/>
              <a:cxnLst/>
              <a:rect l="l" t="t" r="r" b="b"/>
              <a:pathLst>
                <a:path w="504825" h="1169670">
                  <a:moveTo>
                    <a:pt x="504444" y="0"/>
                  </a:moveTo>
                  <a:lnTo>
                    <a:pt x="0" y="0"/>
                  </a:lnTo>
                  <a:lnTo>
                    <a:pt x="0" y="217170"/>
                  </a:lnTo>
                  <a:lnTo>
                    <a:pt x="233845" y="217170"/>
                  </a:lnTo>
                  <a:lnTo>
                    <a:pt x="233845" y="1169670"/>
                  </a:lnTo>
                  <a:lnTo>
                    <a:pt x="504444" y="1169670"/>
                  </a:lnTo>
                  <a:lnTo>
                    <a:pt x="504444" y="217170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88923" y="5488791"/>
            <a:ext cx="2394254" cy="23204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sz="1406" b="1" dirty="0">
                <a:solidFill>
                  <a:srgbClr val="756E54"/>
                </a:solidFill>
                <a:latin typeface="Tahoma"/>
                <a:cs typeface="Tahoma"/>
              </a:rPr>
              <a:t>PRODUCTIVITY</a:t>
            </a:r>
            <a:r>
              <a:rPr sz="1406" b="1" spc="113" dirty="0">
                <a:solidFill>
                  <a:srgbClr val="756E54"/>
                </a:solidFill>
                <a:latin typeface="Tahoma"/>
                <a:cs typeface="Tahoma"/>
              </a:rPr>
              <a:t> </a:t>
            </a:r>
            <a:r>
              <a:rPr sz="1406" b="1" spc="-263" dirty="0">
                <a:solidFill>
                  <a:srgbClr val="756E54"/>
                </a:solidFill>
                <a:latin typeface="Tahoma"/>
                <a:cs typeface="Tahoma"/>
              </a:rPr>
              <a:t>/</a:t>
            </a:r>
            <a:r>
              <a:rPr sz="1406" b="1" spc="168" dirty="0">
                <a:solidFill>
                  <a:srgbClr val="756E54"/>
                </a:solidFill>
                <a:latin typeface="Tahoma"/>
                <a:cs typeface="Tahoma"/>
              </a:rPr>
              <a:t> </a:t>
            </a:r>
            <a:r>
              <a:rPr sz="1406" b="1" spc="-9" dirty="0">
                <a:solidFill>
                  <a:srgbClr val="756E54"/>
                </a:solidFill>
                <a:latin typeface="Tahoma"/>
                <a:cs typeface="Tahoma"/>
              </a:rPr>
              <a:t>AGILITY</a:t>
            </a:r>
            <a:endParaRPr sz="1406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8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sp>
        <p:nvSpPr>
          <p:cNvPr id="13" name="object 13"/>
          <p:cNvSpPr txBox="1"/>
          <p:nvPr/>
        </p:nvSpPr>
        <p:spPr>
          <a:xfrm>
            <a:off x="8668219" y="5590946"/>
            <a:ext cx="1668722" cy="23204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sz="1406" b="1" spc="59" dirty="0">
                <a:solidFill>
                  <a:srgbClr val="756E54"/>
                </a:solidFill>
                <a:latin typeface="Tahoma"/>
                <a:cs typeface="Tahoma"/>
              </a:rPr>
              <a:t>COLLABORATIVE</a:t>
            </a:r>
            <a:endParaRPr sz="1406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06048" y="5523269"/>
            <a:ext cx="1447608" cy="23204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sz="1406" b="1" spc="63" dirty="0">
                <a:solidFill>
                  <a:srgbClr val="756E54"/>
                </a:solidFill>
                <a:latin typeface="Tahoma"/>
                <a:cs typeface="Tahoma"/>
              </a:rPr>
              <a:t>COST</a:t>
            </a:r>
            <a:r>
              <a:rPr sz="1406" b="1" spc="-5" dirty="0">
                <a:solidFill>
                  <a:srgbClr val="756E54"/>
                </a:solidFill>
                <a:latin typeface="Tahoma"/>
                <a:cs typeface="Tahoma"/>
              </a:rPr>
              <a:t> </a:t>
            </a:r>
            <a:r>
              <a:rPr sz="1406" b="1" spc="-9" dirty="0">
                <a:solidFill>
                  <a:srgbClr val="756E54"/>
                </a:solidFill>
                <a:latin typeface="Tahoma"/>
                <a:cs typeface="Tahoma"/>
              </a:rPr>
              <a:t>SAVINGS</a:t>
            </a:r>
            <a:endParaRPr sz="140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7" y="77391"/>
            <a:ext cx="400769" cy="718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482" y="1613944"/>
            <a:ext cx="1551255" cy="597686"/>
          </a:xfrm>
          <a:prstGeom prst="rect">
            <a:avLst/>
          </a:prstGeom>
        </p:spPr>
        <p:txBody>
          <a:bodyPr vert="horz" wrap="square" lIns="0" tIns="11516" rIns="0" bIns="0" rtlCol="0" anchor="b">
            <a:spAutoFit/>
          </a:bodyPr>
          <a:lstStyle/>
          <a:p>
            <a:pPr marL="11516" marR="4607">
              <a:lnSpc>
                <a:spcPct val="100000"/>
              </a:lnSpc>
              <a:spcBef>
                <a:spcPts val="91"/>
              </a:spcBef>
            </a:pPr>
            <a:r>
              <a:rPr sz="1904" b="0" spc="-118" dirty="0">
                <a:latin typeface="Verdana"/>
                <a:cs typeface="Verdana"/>
              </a:rPr>
              <a:t>Let's</a:t>
            </a:r>
            <a:r>
              <a:rPr sz="1904" b="0" spc="-145" dirty="0">
                <a:latin typeface="Verdana"/>
                <a:cs typeface="Verdana"/>
              </a:rPr>
              <a:t> </a:t>
            </a:r>
            <a:r>
              <a:rPr sz="1904" b="0" spc="-18" dirty="0">
                <a:latin typeface="Verdana"/>
                <a:cs typeface="Verdana"/>
              </a:rPr>
              <a:t>seize </a:t>
            </a:r>
            <a:r>
              <a:rPr sz="1904" b="0" spc="-50" dirty="0">
                <a:latin typeface="Verdana"/>
                <a:cs typeface="Verdana"/>
              </a:rPr>
              <a:t>opportunities</a:t>
            </a:r>
            <a:endParaRPr sz="1904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5223" y="2007995"/>
            <a:ext cx="1851833" cy="453745"/>
          </a:xfrm>
          <a:custGeom>
            <a:avLst/>
            <a:gdLst/>
            <a:ahLst/>
            <a:cxnLst/>
            <a:rect l="l" t="t" r="r" b="b"/>
            <a:pathLst>
              <a:path w="2042159" h="500380">
                <a:moveTo>
                  <a:pt x="2042160" y="499871"/>
                </a:moveTo>
                <a:lnTo>
                  <a:pt x="0" y="499871"/>
                </a:lnTo>
                <a:lnTo>
                  <a:pt x="0" y="0"/>
                </a:lnTo>
                <a:lnTo>
                  <a:pt x="2042160" y="0"/>
                </a:lnTo>
                <a:lnTo>
                  <a:pt x="2042160" y="499871"/>
                </a:lnTo>
                <a:close/>
              </a:path>
            </a:pathLst>
          </a:custGeom>
          <a:solidFill>
            <a:srgbClr val="D6D6F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7713820" y="3204775"/>
            <a:ext cx="2403467" cy="453745"/>
          </a:xfrm>
          <a:custGeom>
            <a:avLst/>
            <a:gdLst/>
            <a:ahLst/>
            <a:cxnLst/>
            <a:rect l="l" t="t" r="r" b="b"/>
            <a:pathLst>
              <a:path w="2650490" h="500379">
                <a:moveTo>
                  <a:pt x="2650235" y="499871"/>
                </a:moveTo>
                <a:lnTo>
                  <a:pt x="0" y="499871"/>
                </a:lnTo>
                <a:lnTo>
                  <a:pt x="0" y="0"/>
                </a:lnTo>
                <a:lnTo>
                  <a:pt x="2650235" y="0"/>
                </a:lnTo>
                <a:lnTo>
                  <a:pt x="2650235" y="499871"/>
                </a:lnTo>
                <a:close/>
              </a:path>
            </a:pathLst>
          </a:custGeom>
          <a:solidFill>
            <a:srgbClr val="D6D6F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8659083" y="4368391"/>
            <a:ext cx="1480430" cy="453745"/>
          </a:xfrm>
          <a:custGeom>
            <a:avLst/>
            <a:gdLst/>
            <a:ahLst/>
            <a:cxnLst/>
            <a:rect l="l" t="t" r="r" b="b"/>
            <a:pathLst>
              <a:path w="1632584" h="500379">
                <a:moveTo>
                  <a:pt x="1632203" y="499871"/>
                </a:moveTo>
                <a:lnTo>
                  <a:pt x="0" y="499871"/>
                </a:lnTo>
                <a:lnTo>
                  <a:pt x="0" y="0"/>
                </a:lnTo>
                <a:lnTo>
                  <a:pt x="1632203" y="0"/>
                </a:lnTo>
                <a:lnTo>
                  <a:pt x="1632203" y="499871"/>
                </a:lnTo>
                <a:close/>
              </a:path>
            </a:pathLst>
          </a:custGeom>
          <a:solidFill>
            <a:srgbClr val="D6D6F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 txBox="1"/>
          <p:nvPr/>
        </p:nvSpPr>
        <p:spPr>
          <a:xfrm>
            <a:off x="5600796" y="2007995"/>
            <a:ext cx="2664889" cy="37268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338" rIns="0" bIns="0" rtlCol="0">
            <a:spAutoFit/>
          </a:bodyPr>
          <a:lstStyle/>
          <a:p>
            <a:pPr marL="714014">
              <a:spcBef>
                <a:spcPts val="349"/>
              </a:spcBef>
            </a:pPr>
            <a:r>
              <a:rPr sz="2131" b="1" spc="-290" dirty="0">
                <a:solidFill>
                  <a:srgbClr val="FFFFFF"/>
                </a:solidFill>
                <a:latin typeface="Tahoma"/>
                <a:cs typeface="Tahoma"/>
              </a:rPr>
              <a:t>65%</a:t>
            </a:r>
            <a:endParaRPr sz="2131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9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sp>
        <p:nvSpPr>
          <p:cNvPr id="8" name="object 8"/>
          <p:cNvSpPr txBox="1"/>
          <p:nvPr/>
        </p:nvSpPr>
        <p:spPr>
          <a:xfrm>
            <a:off x="5600796" y="3204776"/>
            <a:ext cx="2113254" cy="37675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8369" rIns="0" bIns="0" rtlCol="0">
            <a:spAutoFit/>
          </a:bodyPr>
          <a:lstStyle/>
          <a:p>
            <a:pPr marL="492900">
              <a:spcBef>
                <a:spcPts val="381"/>
              </a:spcBef>
            </a:pPr>
            <a:r>
              <a:rPr sz="2131" b="1" spc="-299" dirty="0">
                <a:solidFill>
                  <a:srgbClr val="FFFFFF"/>
                </a:solidFill>
                <a:latin typeface="Tahoma"/>
                <a:cs typeface="Tahoma"/>
              </a:rPr>
              <a:t>37%</a:t>
            </a:r>
            <a:endParaRPr sz="213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7380" y="4368390"/>
            <a:ext cx="3042049" cy="37791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9520" rIns="0" bIns="0" rtlCol="0">
            <a:spAutoFit/>
          </a:bodyPr>
          <a:lstStyle/>
          <a:p>
            <a:pPr marL="486566">
              <a:spcBef>
                <a:spcPts val="390"/>
              </a:spcBef>
            </a:pPr>
            <a:r>
              <a:rPr sz="2131" b="1" spc="-258" dirty="0">
                <a:solidFill>
                  <a:srgbClr val="FFFFFF"/>
                </a:solidFill>
                <a:latin typeface="Tahoma"/>
                <a:cs typeface="Tahoma"/>
              </a:rPr>
              <a:t>69%</a:t>
            </a:r>
            <a:endParaRPr sz="2131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7967" y="2523034"/>
            <a:ext cx="3276408" cy="690875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Delayed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application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 development</a:t>
            </a:r>
            <a:endParaRPr sz="1088">
              <a:latin typeface="Arial Black"/>
              <a:cs typeface="Arial Black"/>
            </a:endParaRPr>
          </a:p>
          <a:p>
            <a:pPr marL="11516" marR="4607">
              <a:lnSpc>
                <a:spcPct val="102499"/>
              </a:lnSpc>
            </a:pPr>
            <a:r>
              <a:rPr sz="1088" spc="-127" dirty="0">
                <a:solidFill>
                  <a:srgbClr val="495426"/>
                </a:solidFill>
                <a:latin typeface="Arial Black"/>
                <a:cs typeface="Arial Black"/>
              </a:rPr>
              <a:t>65%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5" dirty="0">
                <a:solidFill>
                  <a:srgbClr val="495426"/>
                </a:solidFill>
                <a:latin typeface="Arial Black"/>
                <a:cs typeface="Arial Black"/>
              </a:rPr>
              <a:t>of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organizations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report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delays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1" dirty="0">
                <a:solidFill>
                  <a:srgbClr val="495426"/>
                </a:solidFill>
                <a:latin typeface="Arial Black"/>
                <a:cs typeface="Arial Black"/>
              </a:rPr>
              <a:t>in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application 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development.</a:t>
            </a:r>
            <a:endParaRPr sz="1088">
              <a:latin typeface="Arial Black"/>
              <a:cs typeface="Arial Black"/>
            </a:endParaRPr>
          </a:p>
          <a:p>
            <a:pPr marL="11516">
              <a:spcBef>
                <a:spcPts val="32"/>
              </a:spcBef>
            </a:pPr>
            <a:r>
              <a:rPr sz="1088" spc="-45" dirty="0">
                <a:solidFill>
                  <a:srgbClr val="495426"/>
                </a:solidFill>
                <a:latin typeface="Arial Black"/>
                <a:cs typeface="Arial Black"/>
              </a:rPr>
              <a:t>.</a:t>
            </a:r>
            <a:endParaRPr sz="1088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7968" y="3733662"/>
            <a:ext cx="2442047" cy="517558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Paper-</a:t>
            </a: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based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36" dirty="0">
                <a:solidFill>
                  <a:srgbClr val="495426"/>
                </a:solidFill>
                <a:latin typeface="Arial Black"/>
                <a:cs typeface="Arial Black"/>
              </a:rPr>
              <a:t>processes</a:t>
            </a:r>
            <a:endParaRPr sz="1088">
              <a:latin typeface="Arial Black"/>
              <a:cs typeface="Arial Black"/>
            </a:endParaRPr>
          </a:p>
          <a:p>
            <a:pPr marL="11516" marR="4607">
              <a:lnSpc>
                <a:spcPct val="102499"/>
              </a:lnSpc>
            </a:pPr>
            <a:r>
              <a:rPr sz="1088" spc="-141" dirty="0">
                <a:solidFill>
                  <a:srgbClr val="495426"/>
                </a:solidFill>
                <a:latin typeface="Arial Black"/>
                <a:cs typeface="Arial Black"/>
              </a:rPr>
              <a:t>37%</a:t>
            </a:r>
            <a:r>
              <a:rPr sz="1088" spc="-13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4" dirty="0">
                <a:solidFill>
                  <a:srgbClr val="495426"/>
                </a:solidFill>
                <a:latin typeface="Arial Black"/>
                <a:cs typeface="Arial Black"/>
              </a:rPr>
              <a:t>of</a:t>
            </a:r>
            <a:r>
              <a:rPr sz="1088" spc="-154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organizations</a:t>
            </a:r>
            <a:r>
              <a:rPr sz="1088" spc="-154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still</a:t>
            </a:r>
            <a:r>
              <a:rPr sz="1088" spc="-122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use</a:t>
            </a:r>
            <a:r>
              <a:rPr sz="1088" spc="-15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paper</a:t>
            </a:r>
            <a:r>
              <a:rPr sz="1088" spc="-150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23" dirty="0">
                <a:solidFill>
                  <a:srgbClr val="495426"/>
                </a:solidFill>
                <a:latin typeface="Arial Black"/>
                <a:cs typeface="Arial Black"/>
              </a:rPr>
              <a:t>to </a:t>
            </a: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Critical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18" dirty="0">
                <a:solidFill>
                  <a:srgbClr val="495426"/>
                </a:solidFill>
                <a:latin typeface="Arial Black"/>
                <a:cs typeface="Arial Black"/>
              </a:rPr>
              <a:t>business</a:t>
            </a:r>
            <a:r>
              <a:rPr sz="1088" spc="-103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1" dirty="0">
                <a:solidFill>
                  <a:srgbClr val="495426"/>
                </a:solidFill>
                <a:latin typeface="Arial Black"/>
                <a:cs typeface="Arial Black"/>
              </a:rPr>
              <a:t>processes.</a:t>
            </a:r>
            <a:endParaRPr sz="1088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5543" y="4836445"/>
            <a:ext cx="3640900" cy="957323"/>
          </a:xfrm>
          <a:prstGeom prst="rect">
            <a:avLst/>
          </a:prstGeom>
        </p:spPr>
        <p:txBody>
          <a:bodyPr vert="horz" wrap="square" lIns="0" tIns="9789" rIns="0" bIns="0" rtlCol="0">
            <a:spAutoFit/>
          </a:bodyPr>
          <a:lstStyle/>
          <a:p>
            <a:pPr marL="23608" marR="4607">
              <a:lnSpc>
                <a:spcPct val="102499"/>
              </a:lnSpc>
              <a:spcBef>
                <a:spcPts val="77"/>
              </a:spcBef>
            </a:pP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Accelerating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73" dirty="0">
                <a:solidFill>
                  <a:srgbClr val="495426"/>
                </a:solidFill>
                <a:latin typeface="Arial Black"/>
                <a:cs typeface="Arial Black"/>
              </a:rPr>
              <a:t>innovation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and</a:t>
            </a: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digital</a:t>
            </a:r>
            <a:r>
              <a:rPr sz="1088" spc="-122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transformation </a:t>
            </a:r>
            <a:r>
              <a:rPr sz="1088" spc="-131" dirty="0">
                <a:solidFill>
                  <a:srgbClr val="495426"/>
                </a:solidFill>
                <a:latin typeface="Arial Black"/>
                <a:cs typeface="Arial Black"/>
              </a:rPr>
              <a:t>69%</a:t>
            </a:r>
            <a:r>
              <a:rPr sz="1088" spc="-103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5" dirty="0">
                <a:solidFill>
                  <a:srgbClr val="495426"/>
                </a:solidFill>
                <a:latin typeface="Arial Black"/>
                <a:cs typeface="Arial Black"/>
              </a:rPr>
              <a:t>of</a:t>
            </a:r>
            <a:r>
              <a:rPr sz="1088" spc="-145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organizations</a:t>
            </a:r>
            <a:r>
              <a:rPr sz="1088" spc="-172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say</a:t>
            </a: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accelerating</a:t>
            </a:r>
            <a:r>
              <a:rPr sz="1088" spc="-127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digital</a:t>
            </a:r>
            <a:r>
              <a:rPr sz="1088" spc="-127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0" dirty="0">
                <a:solidFill>
                  <a:srgbClr val="495426"/>
                </a:solidFill>
                <a:latin typeface="Arial Black"/>
                <a:cs typeface="Arial Black"/>
              </a:rPr>
              <a:t>innovation </a:t>
            </a:r>
            <a:r>
              <a:rPr sz="1088" spc="-63" dirty="0">
                <a:solidFill>
                  <a:srgbClr val="495426"/>
                </a:solidFill>
                <a:latin typeface="Arial Black"/>
                <a:cs typeface="Arial Black"/>
              </a:rPr>
              <a:t>and</a:t>
            </a:r>
            <a:r>
              <a:rPr sz="1088" spc="-13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73" dirty="0">
                <a:solidFill>
                  <a:srgbClr val="495426"/>
                </a:solidFill>
                <a:latin typeface="Arial Black"/>
                <a:cs typeface="Arial Black"/>
              </a:rPr>
              <a:t>transformation</a:t>
            </a:r>
            <a:r>
              <a:rPr sz="1088" spc="-168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is</a:t>
            </a:r>
            <a:r>
              <a:rPr sz="1088" spc="-14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the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number</a:t>
            </a:r>
            <a:r>
              <a:rPr sz="1088" spc="-13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77" dirty="0">
                <a:solidFill>
                  <a:srgbClr val="495426"/>
                </a:solidFill>
                <a:latin typeface="Arial Black"/>
                <a:cs typeface="Arial Black"/>
              </a:rPr>
              <a:t>one</a:t>
            </a:r>
            <a:r>
              <a:rPr sz="1088" spc="-13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reason</a:t>
            </a:r>
            <a:r>
              <a:rPr sz="1088" spc="-154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8" dirty="0">
                <a:solidFill>
                  <a:srgbClr val="495426"/>
                </a:solidFill>
                <a:latin typeface="Arial Black"/>
                <a:cs typeface="Arial Black"/>
              </a:rPr>
              <a:t>they 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adopted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low-</a:t>
            </a:r>
            <a:r>
              <a:rPr sz="1088" spc="-118" dirty="0">
                <a:solidFill>
                  <a:srgbClr val="495426"/>
                </a:solidFill>
                <a:latin typeface="Arial Black"/>
                <a:cs typeface="Arial Black"/>
              </a:rPr>
              <a:t>code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application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development.</a:t>
            </a:r>
            <a:endParaRPr sz="1088">
              <a:latin typeface="Arial Black"/>
              <a:cs typeface="Arial Black"/>
            </a:endParaRPr>
          </a:p>
          <a:p>
            <a:pPr marL="11516">
              <a:spcBef>
                <a:spcPts val="1260"/>
              </a:spcBef>
            </a:pPr>
            <a:r>
              <a:rPr sz="635" spc="-36" dirty="0">
                <a:solidFill>
                  <a:srgbClr val="495426"/>
                </a:solidFill>
                <a:latin typeface="Verdana"/>
                <a:cs typeface="Verdana"/>
              </a:rPr>
              <a:t>Fo</a:t>
            </a:r>
            <a:r>
              <a:rPr sz="635" spc="-141" dirty="0">
                <a:solidFill>
                  <a:srgbClr val="495426"/>
                </a:solidFill>
                <a:latin typeface="Verdana"/>
                <a:cs typeface="Verdana"/>
              </a:rPr>
              <a:t> </a:t>
            </a:r>
            <a:r>
              <a:rPr sz="635" b="1" spc="-95" dirty="0">
                <a:solidFill>
                  <a:srgbClr val="495426"/>
                </a:solidFill>
                <a:latin typeface="Verdana"/>
                <a:cs typeface="Verdana"/>
              </a:rPr>
              <a:t>r</a:t>
            </a:r>
            <a:r>
              <a:rPr sz="635" spc="-95" dirty="0">
                <a:solidFill>
                  <a:srgbClr val="495426"/>
                </a:solidFill>
                <a:latin typeface="Verdana"/>
                <a:cs typeface="Verdana"/>
              </a:rPr>
              <a:t>esterDigitalProcessAutomationSurvey,Q1.</a:t>
            </a:r>
            <a:r>
              <a:rPr sz="635" spc="127" dirty="0">
                <a:solidFill>
                  <a:srgbClr val="495426"/>
                </a:solidFill>
                <a:latin typeface="Verdana"/>
                <a:cs typeface="Verdana"/>
              </a:rPr>
              <a:t> </a:t>
            </a:r>
            <a:r>
              <a:rPr sz="635" spc="-86" dirty="0">
                <a:solidFill>
                  <a:srgbClr val="495426"/>
                </a:solidFill>
                <a:latin typeface="Verdana"/>
                <a:cs typeface="Verdana"/>
              </a:rPr>
              <a:t>DresnerAdvisoryServices,.TheStateofBusinessInte</a:t>
            </a:r>
            <a:r>
              <a:rPr sz="635" b="1" spc="-86" dirty="0">
                <a:solidFill>
                  <a:srgbClr val="495426"/>
                </a:solidFill>
                <a:latin typeface="Verdana"/>
                <a:cs typeface="Verdana"/>
              </a:rPr>
              <a:t>l</a:t>
            </a:r>
            <a:r>
              <a:rPr sz="635" spc="-86" dirty="0">
                <a:solidFill>
                  <a:srgbClr val="495426"/>
                </a:solidFill>
                <a:latin typeface="Verdana"/>
                <a:cs typeface="Verdana"/>
              </a:rPr>
              <a:t>igence,2018.</a:t>
            </a:r>
            <a:endParaRPr sz="63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Widescreen</PresentationFormat>
  <Paragraphs>79</Paragraphs>
  <Slides>23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</vt:lpstr>
      <vt:lpstr>Arial</vt:lpstr>
      <vt:lpstr>Arial Black</vt:lpstr>
      <vt:lpstr>Arial MT</vt:lpstr>
      <vt:lpstr>Cambria</vt:lpstr>
      <vt:lpstr>Neue Haas Grotesk Text Pro</vt:lpstr>
      <vt:lpstr>Symbol</vt:lpstr>
      <vt:lpstr>Tahoma</vt:lpstr>
      <vt:lpstr>Verdana</vt:lpstr>
      <vt:lpstr>SwellVTI</vt:lpstr>
      <vt:lpstr>MDBI Smart Automation Hackathon</vt:lpstr>
      <vt:lpstr>MDBI Smart Automation Hackathon</vt:lpstr>
      <vt:lpstr>Agenda</vt:lpstr>
      <vt:lpstr>Challenge Definition and Team Formation  (3:15 PM - 3:30 PM)</vt:lpstr>
      <vt:lpstr>Challenge Definition and Team Formation  (3:15 PM - 3:30 PM)  </vt:lpstr>
      <vt:lpstr>Technical Tools  No Code / Low Code (3:30 PM - 4:00 PM)  </vt:lpstr>
      <vt:lpstr>Technical Tools (3:30 PM - 4:00 PM)   </vt:lpstr>
      <vt:lpstr>Opportunities</vt:lpstr>
      <vt:lpstr>Let's seize opportunities</vt:lpstr>
      <vt:lpstr>Low Code</vt:lpstr>
      <vt:lpstr>Map of no-code tools landscape</vt:lpstr>
      <vt:lpstr>PowerPoint Presentation</vt:lpstr>
      <vt:lpstr>The no-code tools you can use to build a One-Person Business</vt:lpstr>
      <vt:lpstr>Low Code &amp; RPA</vt:lpstr>
      <vt:lpstr>Jingle with Suno AI</vt:lpstr>
      <vt:lpstr>Logo with http://bing.com/create </vt:lpstr>
      <vt:lpstr>Promo video with Synthesia.io</vt:lpstr>
      <vt:lpstr>Website creation</vt:lpstr>
      <vt:lpstr>Mobile App Creation – Flutter Flow</vt:lpstr>
      <vt:lpstr>Solution Development  (4:00 PM - 5:15 PM): </vt:lpstr>
      <vt:lpstr>Project Presentations  (5:15 PM - 5:45 PM):</vt:lpstr>
      <vt:lpstr>Closing and Recognition  (6:00 PM - 6:15 PM):</vt:lpstr>
      <vt:lpstr>MDBI Smart Automation Hackathon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Manoel Fernando Alonso Gadi</dc:creator>
  <cp:lastModifiedBy>Manoel Fernando Alonso Gadi</cp:lastModifiedBy>
  <cp:revision>4</cp:revision>
  <dcterms:created xsi:type="dcterms:W3CDTF">2025-01-19T17:30:30Z</dcterms:created>
  <dcterms:modified xsi:type="dcterms:W3CDTF">2025-01-19T18:46:46Z</dcterms:modified>
</cp:coreProperties>
</file>